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33"/>
  </p:notesMasterIdLst>
  <p:sldIdLst>
    <p:sldId id="256" r:id="rId4"/>
    <p:sldId id="257" r:id="rId5"/>
    <p:sldId id="258" r:id="rId6"/>
    <p:sldId id="260" r:id="rId7"/>
    <p:sldId id="261" r:id="rId8"/>
    <p:sldId id="263" r:id="rId9"/>
    <p:sldId id="270" r:id="rId10"/>
    <p:sldId id="275" r:id="rId11"/>
    <p:sldId id="276" r:id="rId12"/>
    <p:sldId id="268" r:id="rId13"/>
    <p:sldId id="264" r:id="rId14"/>
    <p:sldId id="317" r:id="rId15"/>
    <p:sldId id="266" r:id="rId16"/>
    <p:sldId id="286" r:id="rId17"/>
    <p:sldId id="287" r:id="rId18"/>
    <p:sldId id="288" r:id="rId19"/>
    <p:sldId id="289" r:id="rId20"/>
    <p:sldId id="302" r:id="rId21"/>
    <p:sldId id="303" r:id="rId22"/>
    <p:sldId id="313" r:id="rId23"/>
    <p:sldId id="300" r:id="rId24"/>
    <p:sldId id="319" r:id="rId25"/>
    <p:sldId id="312" r:id="rId26"/>
    <p:sldId id="304" r:id="rId27"/>
    <p:sldId id="299" r:id="rId28"/>
    <p:sldId id="284" r:id="rId29"/>
    <p:sldId id="323" r:id="rId30"/>
    <p:sldId id="324" r:id="rId31"/>
    <p:sldId id="325" r:id="rId32"/>
    <p:sldId id="322" r:id="rId34"/>
    <p:sldId id="326" r:id="rId35"/>
    <p:sldId id="306" r:id="rId36"/>
    <p:sldId id="320" r:id="rId37"/>
    <p:sldId id="321" r:id="rId38"/>
    <p:sldId id="308" r:id="rId39"/>
    <p:sldId id="309" r:id="rId40"/>
    <p:sldId id="310" r:id="rId41"/>
    <p:sldId id="311" r:id="rId42"/>
    <p:sldId id="315" r:id="rId43"/>
    <p:sldId id="318" r:id="rId44"/>
    <p:sldId id="26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60" d="100"/>
          <a:sy n="60" d="100"/>
        </p:scale>
        <p:origin x="330"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8" Type="http://schemas.openxmlformats.org/officeDocument/2006/relationships/tableStyles" Target="tableStyles.xml"/><Relationship Id="rId47" Type="http://schemas.openxmlformats.org/officeDocument/2006/relationships/viewProps" Target="viewProps.xml"/><Relationship Id="rId46" Type="http://schemas.openxmlformats.org/officeDocument/2006/relationships/presProps" Target="presProps.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notesMaster" Target="notesMasters/notesMaster1.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Age Group of Respondents</c:v>
                </c:pt>
              </c:strCache>
            </c:strRef>
          </c:tx>
          <c:spPr>
            <a:solidFill>
              <a:schemeClr val="accent1"/>
            </a:solidFill>
            <a:ln>
              <a:noFill/>
            </a:ln>
            <a:effectLst/>
          </c:spPr>
          <c:invertIfNegative val="0"/>
          <c:dPt>
            <c:idx val="1"/>
            <c:invertIfNegative val="0"/>
            <c:bubble3D val="0"/>
            <c:spPr>
              <a:solidFill>
                <a:schemeClr val="accent2"/>
              </a:solidFill>
              <a:ln>
                <a:noFill/>
              </a:ln>
              <a:effectLst/>
            </c:spPr>
          </c:dPt>
          <c:dPt>
            <c:idx val="2"/>
            <c:invertIfNegative val="0"/>
            <c:bubble3D val="0"/>
            <c:spPr>
              <a:solidFill>
                <a:schemeClr val="accent6"/>
              </a:solidFill>
              <a:ln>
                <a:noFill/>
              </a:ln>
              <a:effectLst/>
            </c:spPr>
          </c:dPt>
          <c:dPt>
            <c:idx val="3"/>
            <c:invertIfNegative val="0"/>
            <c:bubble3D val="0"/>
            <c:spPr>
              <a:solidFill>
                <a:srgbClr val="FFFF00"/>
              </a:solidFill>
              <a:ln>
                <a:noFill/>
              </a:ln>
              <a:effectLst/>
            </c:spPr>
          </c:dPt>
          <c:dPt>
            <c:idx val="4"/>
            <c:invertIfNegative val="0"/>
            <c:bubble3D val="0"/>
            <c:spPr>
              <a:solidFill>
                <a:srgbClr val="FF0000"/>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18 – 28</c:v>
                </c:pt>
                <c:pt idx="1">
                  <c:v>29 – 39</c:v>
                </c:pt>
                <c:pt idx="2">
                  <c:v>40 – 50</c:v>
                </c:pt>
                <c:pt idx="3">
                  <c:v>51 – 61</c:v>
                </c:pt>
                <c:pt idx="4">
                  <c:v>62 – 72</c:v>
                </c:pt>
              </c:strCache>
            </c:strRef>
          </c:cat>
          <c:val>
            <c:numRef>
              <c:f>Sheet1!$B$2:$B$6</c:f>
              <c:numCache>
                <c:formatCode>General</c:formatCode>
                <c:ptCount val="5"/>
                <c:pt idx="0">
                  <c:v>133</c:v>
                </c:pt>
                <c:pt idx="1">
                  <c:v>234</c:v>
                </c:pt>
                <c:pt idx="2">
                  <c:v>156</c:v>
                </c:pt>
                <c:pt idx="3">
                  <c:v>61</c:v>
                </c:pt>
                <c:pt idx="4">
                  <c:v>14</c:v>
                </c:pt>
              </c:numCache>
            </c:numRef>
          </c:val>
        </c:ser>
        <c:dLbls>
          <c:showLegendKey val="0"/>
          <c:showVal val="1"/>
          <c:showCatName val="0"/>
          <c:showSerName val="0"/>
          <c:showPercent val="0"/>
          <c:showBubbleSize val="0"/>
        </c:dLbls>
        <c:gapWidth val="219"/>
        <c:overlap val="-27"/>
        <c:axId val="1900938847"/>
        <c:axId val="1900940927"/>
      </c:barChart>
      <c:catAx>
        <c:axId val="1900938847"/>
        <c:scaling>
          <c:orientation val="minMax"/>
        </c:scaling>
        <c:delete val="0"/>
        <c:axPos val="b"/>
        <c:title>
          <c:tx>
            <c:rich>
              <a:bodyPr rot="0" spcFirstLastPara="1" vertOverflow="ellipsis" vert="horz" wrap="square" anchor="ctr" anchorCtr="1"/>
              <a:lstStyle/>
              <a:p>
                <a:pPr>
                  <a:defRPr lang="en-US" sz="1000" b="0" i="0" u="none" strike="noStrike" kern="1200" baseline="0">
                    <a:solidFill>
                      <a:schemeClr val="tx1">
                        <a:lumMod val="65000"/>
                        <a:lumOff val="35000"/>
                      </a:schemeClr>
                    </a:solidFill>
                    <a:latin typeface="+mn-lt"/>
                    <a:ea typeface="+mn-ea"/>
                    <a:cs typeface="+mn-cs"/>
                  </a:defRPr>
                </a:pPr>
                <a:r>
                  <a:rPr lang="en-US" b="1"/>
                  <a:t>Age</a:t>
                </a:r>
                <a:r>
                  <a:rPr lang="en-US" b="1" baseline="0"/>
                  <a:t> Groups (Years</a:t>
                </a:r>
                <a:r>
                  <a:rPr lang="en-US" baseline="0"/>
                  <a:t>)</a:t>
                </a:r>
                <a:endParaRPr lang="en-US"/>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p>
        </c:txPr>
        <c:crossAx val="1900940927"/>
        <c:crosses val="autoZero"/>
        <c:auto val="1"/>
        <c:lblAlgn val="ctr"/>
        <c:lblOffset val="100"/>
        <c:noMultiLvlLbl val="0"/>
      </c:catAx>
      <c:valAx>
        <c:axId val="190094092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US" sz="1000" b="0" i="0" u="none" strike="noStrike" kern="1200" baseline="0">
                    <a:solidFill>
                      <a:schemeClr val="tx1">
                        <a:lumMod val="65000"/>
                        <a:lumOff val="35000"/>
                      </a:schemeClr>
                    </a:solidFill>
                    <a:latin typeface="+mn-lt"/>
                    <a:ea typeface="+mn-ea"/>
                    <a:cs typeface="+mn-cs"/>
                  </a:defRPr>
                </a:pPr>
                <a:r>
                  <a:rPr lang="en-US" b="1"/>
                  <a:t>Frequencies</a:t>
                </a:r>
                <a:endParaRPr lang="en-US" b="1"/>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p>
        </c:txPr>
        <c:crossAx val="1900938847"/>
        <c:crosses val="autoZero"/>
        <c:crossBetween val="between"/>
      </c:valAx>
      <c:spPr>
        <a:noFill/>
        <a:ln w="25400">
          <a:noFill/>
        </a:ln>
        <a:effectLst/>
      </c:spPr>
    </c:plotArea>
    <c:legend>
      <c:legendPos val="b"/>
      <c:layout/>
      <c:overlay val="0"/>
      <c:spPr>
        <a:noFill/>
        <a:ln>
          <a:noFill/>
        </a:ln>
        <a:effectLst/>
      </c:spPr>
      <c:txPr>
        <a:bodyPr rot="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en-US"/>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Yes</c:v>
                </c:pt>
              </c:strCache>
            </c:strRef>
          </c:tx>
          <c:spPr>
            <a:solidFill>
              <a:schemeClr val="accent1"/>
            </a:solidFill>
            <a:ln>
              <a:noFill/>
            </a:ln>
            <a:effectLst/>
          </c:spPr>
          <c:invertIfNegative val="0"/>
          <c:dLbls>
            <c:delete val="1"/>
          </c:dLbls>
          <c:cat>
            <c:strRef>
              <c:f>Sheet1!$A$2:$A$6</c:f>
              <c:strCache>
                <c:ptCount val="5"/>
                <c:pt idx="0">
                  <c:v>Utilization of Banking Services (n = 596)</c:v>
                </c:pt>
                <c:pt idx="1">
                  <c:v>Ownership of a Bank Account (n = 596)</c:v>
                </c:pt>
                <c:pt idx="2">
                  <c:v>Bank Account connected to ATM/debit card (n = 561)</c:v>
                </c:pt>
                <c:pt idx="3">
                  <c:v>Ownership of a mobile phone(s) (n = 582)</c:v>
                </c:pt>
                <c:pt idx="4">
                  <c:v>Use of mobile phone for banking services (n = 575)</c:v>
                </c:pt>
              </c:strCache>
            </c:strRef>
          </c:cat>
          <c:val>
            <c:numRef>
              <c:f>Sheet1!$B$2:$B$6</c:f>
              <c:numCache>
                <c:formatCode>General</c:formatCode>
                <c:ptCount val="5"/>
                <c:pt idx="0">
                  <c:v>453</c:v>
                </c:pt>
                <c:pt idx="1">
                  <c:v>451</c:v>
                </c:pt>
                <c:pt idx="2">
                  <c:v>395</c:v>
                </c:pt>
                <c:pt idx="3">
                  <c:v>546</c:v>
                </c:pt>
                <c:pt idx="4">
                  <c:v>314</c:v>
                </c:pt>
              </c:numCache>
            </c:numRef>
          </c:val>
        </c:ser>
        <c:ser>
          <c:idx val="1"/>
          <c:order val="1"/>
          <c:tx>
            <c:strRef>
              <c:f>Sheet1!$C$1</c:f>
              <c:strCache>
                <c:ptCount val="1"/>
                <c:pt idx="0">
                  <c:v>No</c:v>
                </c:pt>
              </c:strCache>
            </c:strRef>
          </c:tx>
          <c:spPr>
            <a:solidFill>
              <a:schemeClr val="accent2"/>
            </a:solidFill>
            <a:ln>
              <a:noFill/>
            </a:ln>
            <a:effectLst/>
          </c:spPr>
          <c:invertIfNegative val="0"/>
          <c:dLbls>
            <c:delete val="1"/>
          </c:dLbls>
          <c:cat>
            <c:strRef>
              <c:f>Sheet1!$A$2:$A$6</c:f>
              <c:strCache>
                <c:ptCount val="5"/>
                <c:pt idx="0">
                  <c:v>Utilization of Banking Services (n = 596)</c:v>
                </c:pt>
                <c:pt idx="1">
                  <c:v>Ownership of a Bank Account (n = 596)</c:v>
                </c:pt>
                <c:pt idx="2">
                  <c:v>Bank Account connected to ATM/debit card (n = 561)</c:v>
                </c:pt>
                <c:pt idx="3">
                  <c:v>Ownership of a mobile phone(s) (n = 582)</c:v>
                </c:pt>
                <c:pt idx="4">
                  <c:v>Use of mobile phone for banking services (n = 575)</c:v>
                </c:pt>
              </c:strCache>
            </c:strRef>
          </c:cat>
          <c:val>
            <c:numRef>
              <c:f>Sheet1!$C$2:$C$6</c:f>
              <c:numCache>
                <c:formatCode>General</c:formatCode>
                <c:ptCount val="5"/>
                <c:pt idx="0">
                  <c:v>143</c:v>
                </c:pt>
                <c:pt idx="1">
                  <c:v>145</c:v>
                </c:pt>
                <c:pt idx="2">
                  <c:v>166</c:v>
                </c:pt>
                <c:pt idx="3">
                  <c:v>36</c:v>
                </c:pt>
                <c:pt idx="4">
                  <c:v>261</c:v>
                </c:pt>
              </c:numCache>
            </c:numRef>
          </c:val>
        </c:ser>
        <c:dLbls>
          <c:showLegendKey val="0"/>
          <c:showVal val="0"/>
          <c:showCatName val="0"/>
          <c:showSerName val="0"/>
          <c:showPercent val="0"/>
          <c:showBubbleSize val="0"/>
        </c:dLbls>
        <c:gapWidth val="146"/>
        <c:overlap val="-27"/>
        <c:axId val="2049540927"/>
        <c:axId val="2049536351"/>
      </c:barChart>
      <c:catAx>
        <c:axId val="2049540927"/>
        <c:scaling>
          <c:orientation val="minMax"/>
        </c:scaling>
        <c:delete val="0"/>
        <c:axPos val="b"/>
        <c:title>
          <c:tx>
            <c:rich>
              <a:bodyPr rot="0" spcFirstLastPara="1" vertOverflow="ellipsis" vert="horz" wrap="square" anchor="ctr" anchorCtr="1"/>
              <a:lstStyle/>
              <a:p>
                <a:pPr>
                  <a:defRPr lang="en-US" sz="1000" b="0" i="0" u="none" strike="noStrike" kern="1200" baseline="0">
                    <a:solidFill>
                      <a:schemeClr val="tx1">
                        <a:lumMod val="65000"/>
                        <a:lumOff val="35000"/>
                      </a:schemeClr>
                    </a:solidFill>
                    <a:latin typeface="+mn-lt"/>
                    <a:ea typeface="+mn-ea"/>
                    <a:cs typeface="+mn-cs"/>
                  </a:defRPr>
                </a:pPr>
                <a:r>
                  <a:rPr lang="en-US" b="1"/>
                  <a:t>Variables</a:t>
                </a:r>
                <a:endParaRPr lang="en-US" b="1"/>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p>
        </c:txPr>
        <c:crossAx val="2049536351"/>
        <c:crosses val="autoZero"/>
        <c:auto val="1"/>
        <c:lblAlgn val="ctr"/>
        <c:lblOffset val="100"/>
        <c:noMultiLvlLbl val="0"/>
      </c:catAx>
      <c:valAx>
        <c:axId val="204953635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US" sz="1000" b="0" i="0" u="none" strike="noStrike" kern="1200" baseline="0">
                    <a:solidFill>
                      <a:schemeClr val="tx1">
                        <a:lumMod val="65000"/>
                        <a:lumOff val="35000"/>
                      </a:schemeClr>
                    </a:solidFill>
                    <a:latin typeface="+mn-lt"/>
                    <a:ea typeface="+mn-ea"/>
                    <a:cs typeface="+mn-cs"/>
                  </a:defRPr>
                </a:pPr>
                <a:r>
                  <a:rPr lang="en-US" b="1"/>
                  <a:t>Frequencies</a:t>
                </a:r>
                <a:endParaRPr lang="en-US" b="1"/>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p>
        </c:txPr>
        <c:crossAx val="2049540927"/>
        <c:crosses val="autoZero"/>
        <c:crossBetween val="between"/>
      </c:valAx>
      <c:spPr>
        <a:noFill/>
        <a:ln cmpd="thickThin">
          <a:solidFill>
            <a:schemeClr val="accent2"/>
          </a:solidFill>
        </a:ln>
        <a:effectLst/>
      </c:spPr>
    </c:plotArea>
    <c:legend>
      <c:legendPos val="b"/>
      <c:layout/>
      <c:overlay val="0"/>
      <c:spPr>
        <a:noFill/>
        <a:ln>
          <a:noFill/>
        </a:ln>
        <a:effectLst/>
      </c:spPr>
      <c:txPr>
        <a:bodyPr rot="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en-US"/>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Disagree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Worry for privacy ( n = 74 )</c:v>
                </c:pt>
                <c:pt idx="1">
                  <c:v>Security in using mobile phones ( n = 73 )</c:v>
                </c:pt>
                <c:pt idx="2">
                  <c:v>Lack of knowledge for use of mobile phones for financial transactions ( n = 84 )</c:v>
                </c:pt>
                <c:pt idx="3">
                  <c:v>Cost of Mobile banking ( n = 57 )</c:v>
                </c:pt>
              </c:strCache>
            </c:strRef>
          </c:cat>
          <c:val>
            <c:numRef>
              <c:f>Sheet1!$B$2:$B$5</c:f>
              <c:numCache>
                <c:formatCode>General</c:formatCode>
                <c:ptCount val="4"/>
                <c:pt idx="0">
                  <c:v>4</c:v>
                </c:pt>
                <c:pt idx="1">
                  <c:v>1</c:v>
                </c:pt>
                <c:pt idx="2">
                  <c:v>4</c:v>
                </c:pt>
                <c:pt idx="3">
                  <c:v>4</c:v>
                </c:pt>
              </c:numCache>
            </c:numRef>
          </c:val>
        </c:ser>
        <c:ser>
          <c:idx val="1"/>
          <c:order val="1"/>
          <c:tx>
            <c:strRef>
              <c:f>Sheet1!$C$1</c:f>
              <c:strCache>
                <c:ptCount val="1"/>
                <c:pt idx="0">
                  <c:v>Strongly Disagree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Worry for privacy ( n = 74 )</c:v>
                </c:pt>
                <c:pt idx="1">
                  <c:v>Security in using mobile phones ( n = 73 )</c:v>
                </c:pt>
                <c:pt idx="2">
                  <c:v>Lack of knowledge for use of mobile phones for financial transactions ( n = 84 )</c:v>
                </c:pt>
                <c:pt idx="3">
                  <c:v>Cost of Mobile banking ( n = 57 )</c:v>
                </c:pt>
              </c:strCache>
            </c:strRef>
          </c:cat>
          <c:val>
            <c:numRef>
              <c:f>Sheet1!$C$2:$C$5</c:f>
              <c:numCache>
                <c:formatCode>General</c:formatCode>
                <c:ptCount val="4"/>
                <c:pt idx="0">
                  <c:v>2</c:v>
                </c:pt>
                <c:pt idx="1">
                  <c:v>0</c:v>
                </c:pt>
                <c:pt idx="2">
                  <c:v>1</c:v>
                </c:pt>
                <c:pt idx="3">
                  <c:v>1</c:v>
                </c:pt>
              </c:numCache>
            </c:numRef>
          </c:val>
        </c:ser>
        <c:ser>
          <c:idx val="2"/>
          <c:order val="2"/>
          <c:tx>
            <c:strRef>
              <c:f>Sheet1!$D$1</c:f>
              <c:strCache>
                <c:ptCount val="1"/>
                <c:pt idx="0">
                  <c:v>Neutral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Worry for privacy ( n = 74 )</c:v>
                </c:pt>
                <c:pt idx="1">
                  <c:v>Security in using mobile phones ( n = 73 )</c:v>
                </c:pt>
                <c:pt idx="2">
                  <c:v>Lack of knowledge for use of mobile phones for financial transactions ( n = 84 )</c:v>
                </c:pt>
                <c:pt idx="3">
                  <c:v>Cost of Mobile banking ( n = 57 )</c:v>
                </c:pt>
              </c:strCache>
            </c:strRef>
          </c:cat>
          <c:val>
            <c:numRef>
              <c:f>Sheet1!$D$2:$D$5</c:f>
              <c:numCache>
                <c:formatCode>General</c:formatCode>
                <c:ptCount val="4"/>
                <c:pt idx="0">
                  <c:v>6</c:v>
                </c:pt>
                <c:pt idx="1">
                  <c:v>3</c:v>
                </c:pt>
                <c:pt idx="2">
                  <c:v>6</c:v>
                </c:pt>
                <c:pt idx="3">
                  <c:v>20</c:v>
                </c:pt>
              </c:numCache>
            </c:numRef>
          </c:val>
        </c:ser>
        <c:ser>
          <c:idx val="3"/>
          <c:order val="3"/>
          <c:tx>
            <c:strRef>
              <c:f>Sheet1!$E$1</c:f>
              <c:strCache>
                <c:ptCount val="1"/>
                <c:pt idx="0">
                  <c:v>Agree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Worry for privacy ( n = 74 )</c:v>
                </c:pt>
                <c:pt idx="1">
                  <c:v>Security in using mobile phones ( n = 73 )</c:v>
                </c:pt>
                <c:pt idx="2">
                  <c:v>Lack of knowledge for use of mobile phones for financial transactions ( n = 84 )</c:v>
                </c:pt>
                <c:pt idx="3">
                  <c:v>Cost of Mobile banking ( n = 57 )</c:v>
                </c:pt>
              </c:strCache>
            </c:strRef>
          </c:cat>
          <c:val>
            <c:numRef>
              <c:f>Sheet1!$E$2:$E$5</c:f>
              <c:numCache>
                <c:formatCode>General</c:formatCode>
                <c:ptCount val="4"/>
                <c:pt idx="0">
                  <c:v>30</c:v>
                </c:pt>
                <c:pt idx="1">
                  <c:v>38</c:v>
                </c:pt>
                <c:pt idx="2">
                  <c:v>43</c:v>
                </c:pt>
                <c:pt idx="3">
                  <c:v>22</c:v>
                </c:pt>
              </c:numCache>
            </c:numRef>
          </c:val>
        </c:ser>
        <c:ser>
          <c:idx val="4"/>
          <c:order val="4"/>
          <c:tx>
            <c:strRef>
              <c:f>Sheet1!$F$1</c:f>
              <c:strCache>
                <c:ptCount val="1"/>
                <c:pt idx="0">
                  <c:v>Strongly Agree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Worry for privacy ( n = 74 )</c:v>
                </c:pt>
                <c:pt idx="1">
                  <c:v>Security in using mobile phones ( n = 73 )</c:v>
                </c:pt>
                <c:pt idx="2">
                  <c:v>Lack of knowledge for use of mobile phones for financial transactions ( n = 84 )</c:v>
                </c:pt>
                <c:pt idx="3">
                  <c:v>Cost of Mobile banking ( n = 57 )</c:v>
                </c:pt>
              </c:strCache>
            </c:strRef>
          </c:cat>
          <c:val>
            <c:numRef>
              <c:f>Sheet1!$F$2:$F$5</c:f>
              <c:numCache>
                <c:formatCode>General</c:formatCode>
                <c:ptCount val="4"/>
                <c:pt idx="0">
                  <c:v>32</c:v>
                </c:pt>
                <c:pt idx="1">
                  <c:v>31</c:v>
                </c:pt>
                <c:pt idx="2">
                  <c:v>30</c:v>
                </c:pt>
                <c:pt idx="3">
                  <c:v>10</c:v>
                </c:pt>
              </c:numCache>
            </c:numRef>
          </c:val>
        </c:ser>
        <c:dLbls>
          <c:showLegendKey val="0"/>
          <c:showVal val="1"/>
          <c:showCatName val="0"/>
          <c:showSerName val="0"/>
          <c:showPercent val="0"/>
          <c:showBubbleSize val="0"/>
        </c:dLbls>
        <c:gapWidth val="219"/>
        <c:overlap val="-27"/>
        <c:axId val="403353160"/>
        <c:axId val="403353944"/>
      </c:barChart>
      <c:catAx>
        <c:axId val="403353160"/>
        <c:scaling>
          <c:orientation val="minMax"/>
        </c:scaling>
        <c:delete val="0"/>
        <c:axPos val="b"/>
        <c:title>
          <c:tx>
            <c:rich>
              <a:bodyPr rot="0" spcFirstLastPara="1" vertOverflow="ellipsis" vert="horz" wrap="square" anchor="ctr" anchorCtr="1"/>
              <a:lstStyle/>
              <a:p>
                <a:pPr>
                  <a:defRPr lang="en-US" sz="1000" b="0" i="0" u="none" strike="noStrike" kern="1200" baseline="0">
                    <a:solidFill>
                      <a:schemeClr val="tx1">
                        <a:lumMod val="65000"/>
                        <a:lumOff val="35000"/>
                      </a:schemeClr>
                    </a:solidFill>
                    <a:latin typeface="+mn-lt"/>
                    <a:ea typeface="+mn-ea"/>
                    <a:cs typeface="+mn-cs"/>
                  </a:defRPr>
                </a:pPr>
                <a:r>
                  <a:rPr lang="en-US" b="1"/>
                  <a:t>Variables</a:t>
                </a:r>
                <a:endParaRPr lang="en-US" b="1"/>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p>
        </c:txPr>
        <c:crossAx val="403353944"/>
        <c:crosses val="autoZero"/>
        <c:auto val="1"/>
        <c:lblAlgn val="ctr"/>
        <c:lblOffset val="100"/>
        <c:noMultiLvlLbl val="0"/>
      </c:catAx>
      <c:valAx>
        <c:axId val="4033539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US" sz="1000" b="0" i="0" u="none" strike="noStrike" kern="1200" baseline="0">
                    <a:solidFill>
                      <a:schemeClr val="tx1">
                        <a:lumMod val="65000"/>
                        <a:lumOff val="35000"/>
                      </a:schemeClr>
                    </a:solidFill>
                    <a:latin typeface="+mn-lt"/>
                    <a:ea typeface="+mn-ea"/>
                    <a:cs typeface="+mn-cs"/>
                  </a:defRPr>
                </a:pPr>
                <a:r>
                  <a:rPr lang="en-US"/>
                  <a:t>Frequencies</a:t>
                </a:r>
                <a:endParaRPr lang="en-US"/>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p>
        </c:txPr>
        <c:crossAx val="40335316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en-US"/>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DE901FE-32A2-4F84-B964-5C1A94B9A50E}" type="doc">
      <dgm:prSet loTypeId="urn:microsoft.com/office/officeart/2005/8/layout/vList3" loCatId="list" qsTypeId="urn:microsoft.com/office/officeart/2005/8/quickstyle/simple1" qsCatId="simple" csTypeId="urn:microsoft.com/office/officeart/2005/8/colors/accent1_2" csCatId="accent1"/>
      <dgm:spPr/>
      <dgm:t>
        <a:bodyPr/>
        <a:lstStyle/>
        <a:p>
          <a:endParaRPr lang="en-US"/>
        </a:p>
      </dgm:t>
    </dgm:pt>
    <dgm:pt modelId="{FD932E9C-E736-4A22-96E3-E35DD64CA391}">
      <dgm:prSet/>
      <dgm:spPr/>
      <dgm:t>
        <a:bodyPr/>
        <a:lstStyle/>
        <a:p>
          <a:r>
            <a:rPr lang="en-US" dirty="0"/>
            <a:t>THANK YOU FOR LISTENING</a:t>
          </a:r>
        </a:p>
      </dgm:t>
    </dgm:pt>
    <dgm:pt modelId="{BD68BCCF-4649-4EAB-B66A-1CB4B254D590}" cxnId="{406D824D-9FCC-4431-B454-A0841FD24368}" type="parTrans">
      <dgm:prSet/>
      <dgm:spPr/>
      <dgm:t>
        <a:bodyPr/>
        <a:lstStyle/>
        <a:p>
          <a:endParaRPr lang="en-US"/>
        </a:p>
      </dgm:t>
    </dgm:pt>
    <dgm:pt modelId="{A656E1F8-47CB-47A1-9EC5-182972FE44A0}" cxnId="{406D824D-9FCC-4431-B454-A0841FD24368}" type="sibTrans">
      <dgm:prSet/>
      <dgm:spPr/>
      <dgm:t>
        <a:bodyPr/>
        <a:lstStyle/>
        <a:p>
          <a:endParaRPr lang="en-US"/>
        </a:p>
      </dgm:t>
    </dgm:pt>
    <dgm:pt modelId="{026898CF-16FD-4218-A721-0EB980C30A8D}" type="pres">
      <dgm:prSet presAssocID="{4DE901FE-32A2-4F84-B964-5C1A94B9A50E}" presName="linearFlow" presStyleCnt="0">
        <dgm:presLayoutVars>
          <dgm:dir/>
          <dgm:resizeHandles val="exact"/>
        </dgm:presLayoutVars>
      </dgm:prSet>
      <dgm:spPr/>
    </dgm:pt>
    <dgm:pt modelId="{5ECA0A5B-6FE3-4FC3-949C-DB6C9C2F8F29}" type="pres">
      <dgm:prSet presAssocID="{FD932E9C-E736-4A22-96E3-E35DD64CA391}" presName="composite" presStyleCnt="0"/>
      <dgm:spPr/>
    </dgm:pt>
    <dgm:pt modelId="{CD748E66-0A05-40D2-BEB8-E0F384885BC4}" type="pres">
      <dgm:prSet presAssocID="{FD932E9C-E736-4A22-96E3-E35DD64CA391}" presName="imgShp" presStyleLbl="fgImgPlace1" presStyleIdx="0" presStyleCnt="1"/>
      <dgm:spPr/>
    </dgm:pt>
    <dgm:pt modelId="{9BDA5298-1D3B-4259-8297-A22EF9BFF101}" type="pres">
      <dgm:prSet presAssocID="{FD932E9C-E736-4A22-96E3-E35DD64CA391}" presName="txShp" presStyleLbl="node1" presStyleIdx="0" presStyleCnt="1">
        <dgm:presLayoutVars>
          <dgm:bulletEnabled val="1"/>
        </dgm:presLayoutVars>
      </dgm:prSet>
      <dgm:spPr/>
    </dgm:pt>
  </dgm:ptLst>
  <dgm:cxnLst>
    <dgm:cxn modelId="{CA4AB20F-52BF-417E-A451-139D7E3B5BB4}" type="presOf" srcId="{FD932E9C-E736-4A22-96E3-E35DD64CA391}" destId="{9BDA5298-1D3B-4259-8297-A22EF9BFF101}" srcOrd="0" destOrd="0" presId="urn:microsoft.com/office/officeart/2005/8/layout/vList3"/>
    <dgm:cxn modelId="{406D824D-9FCC-4431-B454-A0841FD24368}" srcId="{4DE901FE-32A2-4F84-B964-5C1A94B9A50E}" destId="{FD932E9C-E736-4A22-96E3-E35DD64CA391}" srcOrd="0" destOrd="0" parTransId="{BD68BCCF-4649-4EAB-B66A-1CB4B254D590}" sibTransId="{A656E1F8-47CB-47A1-9EC5-182972FE44A0}"/>
    <dgm:cxn modelId="{C0F02584-9500-4CD4-ABC0-FAD0E5AB0B88}" type="presOf" srcId="{4DE901FE-32A2-4F84-B964-5C1A94B9A50E}" destId="{026898CF-16FD-4218-A721-0EB980C30A8D}" srcOrd="0" destOrd="0" presId="urn:microsoft.com/office/officeart/2005/8/layout/vList3"/>
    <dgm:cxn modelId="{2C4459C6-5F68-4D2F-97BB-E86340D55734}" type="presParOf" srcId="{026898CF-16FD-4218-A721-0EB980C30A8D}" destId="{5ECA0A5B-6FE3-4FC3-949C-DB6C9C2F8F29}" srcOrd="0" destOrd="0" presId="urn:microsoft.com/office/officeart/2005/8/layout/vList3"/>
    <dgm:cxn modelId="{65F9A194-4CD7-4D9D-A01B-09CF4F65CD53}" type="presParOf" srcId="{5ECA0A5B-6FE3-4FC3-949C-DB6C9C2F8F29}" destId="{CD748E66-0A05-40D2-BEB8-E0F384885BC4}" srcOrd="0" destOrd="0" presId="urn:microsoft.com/office/officeart/2005/8/layout/vList3"/>
    <dgm:cxn modelId="{1743AFFC-F302-46AF-ACFA-15AC52AB942C}" type="presParOf" srcId="{5ECA0A5B-6FE3-4FC3-949C-DB6C9C2F8F29}" destId="{9BDA5298-1D3B-4259-8297-A22EF9BFF101}" srcOrd="1" destOrd="0" presId="urn:microsoft.com/office/officeart/2005/8/layout/vList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0515600" cy="5951676"/>
        <a:chOff x="0" y="0"/>
        <a:chExt cx="10515600" cy="5951676"/>
      </a:xfrm>
    </dsp:grpSpPr>
    <dsp:sp modelId="{9BDA5298-1D3B-4259-8297-A22EF9BFF101}">
      <dsp:nvSpPr>
        <dsp:cNvPr id="4" name="Pentagon 3"/>
        <dsp:cNvSpPr/>
      </dsp:nvSpPr>
      <dsp:spPr bwMode="white">
        <a:xfrm rot="10800000">
          <a:off x="3249282" y="0"/>
          <a:ext cx="6992874" cy="5951676"/>
        </a:xfrm>
        <a:prstGeom prst="homePlate">
          <a:avLst/>
        </a:prstGeom>
      </dsp:spPr>
      <dsp:style>
        <a:lnRef idx="2">
          <a:schemeClr val="lt1"/>
        </a:lnRef>
        <a:fillRef idx="1">
          <a:schemeClr val="accent1"/>
        </a:fillRef>
        <a:effectRef idx="0">
          <a:scrgbClr r="0" g="0" b="0"/>
        </a:effectRef>
        <a:fontRef idx="minor">
          <a:schemeClr val="lt1"/>
        </a:fontRef>
      </dsp:style>
      <dsp:txBody>
        <a:bodyPr rot="10800000" lIns="2624523" tIns="175260" rIns="327152" bIns="175260" anchor="ctr"/>
        <a:lstStyle>
          <a:lvl1pPr algn="ctr">
            <a:defRPr sz="4600"/>
          </a:lvl1pPr>
          <a:lvl2pPr marL="285750" indent="-285750" algn="ctr">
            <a:defRPr sz="3500"/>
          </a:lvl2pPr>
          <a:lvl3pPr marL="571500" indent="-285750" algn="ctr">
            <a:defRPr sz="3500"/>
          </a:lvl3pPr>
          <a:lvl4pPr marL="857250" indent="-285750" algn="ctr">
            <a:defRPr sz="3500"/>
          </a:lvl4pPr>
          <a:lvl5pPr marL="1143000" indent="-285750" algn="ctr">
            <a:defRPr sz="3500"/>
          </a:lvl5pPr>
          <a:lvl6pPr marL="1428750" indent="-285750" algn="ctr">
            <a:defRPr sz="3500"/>
          </a:lvl6pPr>
          <a:lvl7pPr marL="1714500" indent="-285750" algn="ctr">
            <a:defRPr sz="3500"/>
          </a:lvl7pPr>
          <a:lvl8pPr marL="2000250" indent="-285750" algn="ctr">
            <a:defRPr sz="3500"/>
          </a:lvl8pPr>
          <a:lvl9pPr marL="2286000" indent="-285750" algn="ctr">
            <a:defRPr sz="3500"/>
          </a:lvl9pPr>
        </a:lstStyle>
        <a:p>
          <a:pPr lvl="0">
            <a:lnSpc>
              <a:spcPct val="100000"/>
            </a:lnSpc>
            <a:spcBef>
              <a:spcPct val="0"/>
            </a:spcBef>
            <a:spcAft>
              <a:spcPct val="35000"/>
            </a:spcAft>
          </a:pPr>
          <a:r>
            <a:rPr lang="en-US" dirty="0"/>
            <a:t>THANK YOU FOR LISTENING</a:t>
          </a:r>
        </a:p>
      </dsp:txBody>
      <dsp:txXfrm rot="10800000">
        <a:off x="3249282" y="0"/>
        <a:ext cx="6992874" cy="5951676"/>
      </dsp:txXfrm>
    </dsp:sp>
    <dsp:sp modelId="{CD748E66-0A05-40D2-BEB8-E0F384885BC4}">
      <dsp:nvSpPr>
        <dsp:cNvPr id="3" name="Oval 2"/>
        <dsp:cNvSpPr/>
      </dsp:nvSpPr>
      <dsp:spPr bwMode="white">
        <a:xfrm>
          <a:off x="273444" y="0"/>
          <a:ext cx="5951676" cy="5951676"/>
        </a:xfrm>
        <a:prstGeom prst="ellipse">
          <a:avLst/>
        </a:prstGeom>
      </dsp:spPr>
      <dsp:style>
        <a:lnRef idx="2">
          <a:schemeClr val="lt1"/>
        </a:lnRef>
        <a:fillRef idx="1">
          <a:schemeClr val="accent1">
            <a:tint val="50000"/>
          </a:schemeClr>
        </a:fillRef>
        <a:effectRef idx="0">
          <a:scrgbClr r="0" g="0" b="0"/>
        </a:effectRef>
        <a:fontRef idx="minor"/>
      </dsp:style>
      <dsp:txXfrm>
        <a:off x="273444" y="0"/>
        <a:ext cx="5951676" cy="5951676"/>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type="homePlate" r:blip="" rot="180"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b="1"/>
              <a:t>About 81% wants support for financial literacy                     </a:t>
            </a:r>
            <a:endParaRPr lang="en-US" b="1"/>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b="1">
                <a:sym typeface="+mn-ea"/>
              </a:rPr>
              <a:t>About 86% wants support for digital literacy </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b="1"/>
              <a:t>WORKSHOP ON GOING</a:t>
            </a:r>
            <a:endParaRPr lang="en-US" b="1"/>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b="1"/>
              <a:t>THE VC, HON. MINISTER AND THE FACILITATORS</a:t>
            </a:r>
            <a:endParaRPr lang="en-US" b="1"/>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b="1">
                <a:sym typeface="+mn-ea"/>
              </a:rPr>
              <a:t>THE VC, HON. MINISTER, THE FACILITATORS AND PARTICIPANTS</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D57FAA85-C1AA-40B2-B473-9254C545711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159854-60A0-4DDC-8EC2-AD02E8CB714E}"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57FAA85-C1AA-40B2-B473-9254C545711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159854-60A0-4DDC-8EC2-AD02E8CB714E}"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57FAA85-C1AA-40B2-B473-9254C545711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159854-60A0-4DDC-8EC2-AD02E8CB714E}"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D57FAA85-C1AA-40B2-B473-9254C545711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159854-60A0-4DDC-8EC2-AD02E8CB714E}"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57FAA85-C1AA-40B2-B473-9254C545711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159854-60A0-4DDC-8EC2-AD02E8CB714E}"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57FAA85-C1AA-40B2-B473-9254C545711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159854-60A0-4DDC-8EC2-AD02E8CB714E}"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D57FAA85-C1AA-40B2-B473-9254C545711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159854-60A0-4DDC-8EC2-AD02E8CB714E}"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D57FAA85-C1AA-40B2-B473-9254C5457115}"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159854-60A0-4DDC-8EC2-AD02E8CB714E}"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D57FAA85-C1AA-40B2-B473-9254C5457115}"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159854-60A0-4DDC-8EC2-AD02E8CB714E}"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7FAA85-C1AA-40B2-B473-9254C5457115}"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159854-60A0-4DDC-8EC2-AD02E8CB714E}"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57FAA85-C1AA-40B2-B473-9254C545711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159854-60A0-4DDC-8EC2-AD02E8CB714E}"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57FAA85-C1AA-40B2-B473-9254C545711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159854-60A0-4DDC-8EC2-AD02E8CB714E}"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57FAA85-C1AA-40B2-B473-9254C545711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159854-60A0-4DDC-8EC2-AD02E8CB714E}"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57FAA85-C1AA-40B2-B473-9254C545711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159854-60A0-4DDC-8EC2-AD02E8CB714E}"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57FAA85-C1AA-40B2-B473-9254C545711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159854-60A0-4DDC-8EC2-AD02E8CB714E}"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57FAA85-C1AA-40B2-B473-9254C545711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159854-60A0-4DDC-8EC2-AD02E8CB714E}"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D57FAA85-C1AA-40B2-B473-9254C545711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159854-60A0-4DDC-8EC2-AD02E8CB714E}"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D57FAA85-C1AA-40B2-B473-9254C5457115}"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159854-60A0-4DDC-8EC2-AD02E8CB714E}"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D57FAA85-C1AA-40B2-B473-9254C5457115}"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159854-60A0-4DDC-8EC2-AD02E8CB714E}"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7FAA85-C1AA-40B2-B473-9254C5457115}"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159854-60A0-4DDC-8EC2-AD02E8CB714E}"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57FAA85-C1AA-40B2-B473-9254C545711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159854-60A0-4DDC-8EC2-AD02E8CB714E}"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57FAA85-C1AA-40B2-B473-9254C545711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159854-60A0-4DDC-8EC2-AD02E8CB714E}"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7FAA85-C1AA-40B2-B473-9254C5457115}"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159854-60A0-4DDC-8EC2-AD02E8CB714E}"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7FAA85-C1AA-40B2-B473-9254C5457115}"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159854-60A0-4DDC-8EC2-AD02E8CB714E}"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chart" Target="../charts/char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tags" Target="../tags/tag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6.png"/><Relationship Id="rId1" Type="http://schemas.openxmlformats.org/officeDocument/2006/relationships/tags" Target="../tags/tag3.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8.png"/><Relationship Id="rId1" Type="http://schemas.openxmlformats.org/officeDocument/2006/relationships/tags" Target="../tags/tag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tags" Target="../tags/tag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tags" Target="../tags/tag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tags" Target="../tags/tag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tags" Target="../tags/tag8.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emf"/><Relationship Id="rId1" Type="http://schemas.openxmlformats.org/officeDocument/2006/relationships/tags" Target="../tags/tag9.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emf"/><Relationship Id="rId1" Type="http://schemas.openxmlformats.org/officeDocument/2006/relationships/tags" Target="../tags/tag10.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emf"/><Relationship Id="rId1" Type="http://schemas.openxmlformats.org/officeDocument/2006/relationships/tags" Target="../tags/tag11.xml"/></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17.emf"/><Relationship Id="rId1" Type="http://schemas.openxmlformats.org/officeDocument/2006/relationships/tags" Target="../tags/tag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18.emf"/><Relationship Id="rId1" Type="http://schemas.openxmlformats.org/officeDocument/2006/relationships/tags" Target="../tags/tag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tags" Target="../tags/tag14.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tags" Target="../tags/tag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png"/><Relationship Id="rId1" Type="http://schemas.openxmlformats.org/officeDocument/2006/relationships/tags" Target="../tags/tag16.xml"/></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23.png"/><Relationship Id="rId1" Type="http://schemas.openxmlformats.org/officeDocument/2006/relationships/tags" Target="../tags/tag17.xml"/></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24.png"/><Relationship Id="rId1" Type="http://schemas.openxmlformats.org/officeDocument/2006/relationships/tags" Target="../tags/tag18.xml"/></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25.png"/><Relationship Id="rId1" Type="http://schemas.openxmlformats.org/officeDocument/2006/relationships/tags" Target="../tags/tag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6.jpeg"/><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chart" Target="../charts/chart1.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chart" Target="../charts/chart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5287" y="106016"/>
            <a:ext cx="10442713" cy="6506819"/>
          </a:xfrm>
        </p:spPr>
        <p:txBody>
          <a:bodyPr>
            <a:normAutofit fontScale="90000"/>
          </a:bodyPr>
          <a:lstStyle/>
          <a:p>
            <a:r>
              <a:rPr lang="en-US" dirty="0">
                <a:latin typeface="Algerian" panose="04020705040A02060702" pitchFamily="82" charset="0"/>
              </a:rPr>
              <a:t>HIGHLIGHTS OF THE STUDY CONDUCTED ON ENHANCING ACCESS TO DIGITAL FINANCIAL PAYMENT SERVICES FOR WOMEN AND MINORITY GROUPS IN URBAM-RURAL AREAS IN NIGERIA </a:t>
            </a:r>
            <a:endParaRPr lang="en-US" dirty="0">
              <a:latin typeface="Algerian" panose="04020705040A02060702" pitchFamily="82" charset="0"/>
            </a:endParaRPr>
          </a:p>
        </p:txBody>
      </p:sp>
      <p:sp>
        <p:nvSpPr>
          <p:cNvPr id="3" name="Subtitle 2"/>
          <p:cNvSpPr>
            <a:spLocks noGrp="1"/>
          </p:cNvSpPr>
          <p:nvPr>
            <p:ph type="subTitle" idx="1"/>
          </p:nvPr>
        </p:nvSpPr>
        <p:spPr>
          <a:xfrm>
            <a:off x="132522" y="-119270"/>
            <a:ext cx="11940208" cy="119270"/>
          </a:xfrm>
        </p:spPr>
        <p:txBody>
          <a:bodyPr>
            <a:normAutofit fontScale="25000" lnSpcReduction="20000"/>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KEY RESULTS</a:t>
            </a:r>
            <a:endParaRPr lang="en-US" b="1" dirty="0"/>
          </a:p>
        </p:txBody>
      </p:sp>
      <p:graphicFrame>
        <p:nvGraphicFramePr>
          <p:cNvPr id="4" name="Content Placeholder 3"/>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p:nvPr>
            <p:ph idx="1"/>
          </p:nvPr>
        </p:nvSpPr>
        <p:spPr>
          <a:xfrm>
            <a:off x="0" y="-2276475"/>
            <a:ext cx="11353800" cy="9134475"/>
          </a:xfrm>
        </p:spPr>
        <p:txBody>
          <a:bodyPr/>
          <a:p>
            <a:pPr marL="0" indent="0">
              <a:buNone/>
            </a:pPr>
            <a:endParaRPr lang="en-US"/>
          </a:p>
        </p:txBody>
      </p:sp>
      <p:pic>
        <p:nvPicPr>
          <p:cNvPr id="7" name="Picture 6"/>
          <p:cNvPicPr>
            <a:picLocks noChangeAspect="1"/>
          </p:cNvPicPr>
          <p:nvPr>
            <p:custDataLst>
              <p:tags r:id="rId1"/>
            </p:custDataLst>
          </p:nvPr>
        </p:nvPicPr>
        <p:blipFill>
          <a:blip r:embed="rId2"/>
          <a:stretch>
            <a:fillRect/>
          </a:stretch>
        </p:blipFill>
        <p:spPr>
          <a:xfrm>
            <a:off x="6543675" y="635"/>
            <a:ext cx="5647690" cy="6856730"/>
          </a:xfrm>
          <a:prstGeom prst="rect">
            <a:avLst/>
          </a:prstGeom>
        </p:spPr>
      </p:pic>
      <p:sp>
        <p:nvSpPr>
          <p:cNvPr id="8" name="Text Box 7"/>
          <p:cNvSpPr txBox="1"/>
          <p:nvPr/>
        </p:nvSpPr>
        <p:spPr>
          <a:xfrm>
            <a:off x="0" y="492760"/>
            <a:ext cx="6543675" cy="6363970"/>
          </a:xfrm>
          <a:prstGeom prst="rect">
            <a:avLst/>
          </a:prstGeom>
          <a:noFill/>
        </p:spPr>
        <p:txBody>
          <a:bodyPr wrap="square" rtlCol="0" anchor="t">
            <a:noAutofit/>
          </a:bodyPr>
          <a:p>
            <a:r>
              <a:rPr lang="en-US" sz="2800" b="1" dirty="0">
                <a:effectLst/>
                <a:latin typeface="Bookman Old Style" panose="02050604050505020204" pitchFamily="18" charset="0"/>
                <a:ea typeface="Calibri" panose="020F0502020204030204" pitchFamily="34" charset="0"/>
                <a:cs typeface="Times New Roman" panose="02020603050405020304" pitchFamily="18" charset="0"/>
                <a:sym typeface="+mn-ea"/>
              </a:rPr>
              <a:t>Despite widespread use of mobile phones by the participants, only 54.6% of them use their mobile phones for banking services. This is due to</a:t>
            </a:r>
            <a:endParaRPr lang="en-US" sz="2800" b="1" dirty="0">
              <a:solidFill>
                <a:schemeClr val="tx1"/>
              </a:solidFill>
              <a:effectLst/>
              <a:latin typeface="Bookman Old Style" panose="02050604050505020204" pitchFamily="18" charset="0"/>
              <a:ea typeface="Calibri" panose="020F0502020204030204" pitchFamily="34" charset="0"/>
              <a:cs typeface="Times New Roman" panose="02020603050405020304" pitchFamily="18" charset="0"/>
            </a:endParaRPr>
          </a:p>
          <a:p>
            <a:pPr marL="0" indent="0">
              <a:buNone/>
            </a:pPr>
            <a:r>
              <a:rPr lang="en-US" sz="2800" b="1" dirty="0">
                <a:effectLst/>
                <a:latin typeface="Bookman Old Style" panose="02050604050505020204" pitchFamily="18" charset="0"/>
                <a:ea typeface="Calibri" panose="020F0502020204030204" pitchFamily="34" charset="0"/>
                <a:cs typeface="Times New Roman" panose="02020603050405020304" pitchFamily="18" charset="0"/>
                <a:sym typeface="+mn-ea"/>
              </a:rPr>
              <a:t> </a:t>
            </a:r>
            <a:endParaRPr lang="en-US" sz="2800" b="1" dirty="0">
              <a:solidFill>
                <a:schemeClr val="tx1"/>
              </a:solidFill>
            </a:endParaRPr>
          </a:p>
          <a:p>
            <a:pPr marL="342900" indent="-342900">
              <a:buFont typeface="Wingdings" panose="05000000000000000000" pitchFamily="2" charset="2"/>
              <a:buChar char="v"/>
            </a:pPr>
            <a:r>
              <a:rPr lang="en-US" sz="3600" b="1" dirty="0">
                <a:sym typeface="+mn-ea"/>
              </a:rPr>
              <a:t>cost of financial services</a:t>
            </a:r>
            <a:endParaRPr lang="en-US" sz="3600" b="1" dirty="0">
              <a:solidFill>
                <a:schemeClr val="tx1"/>
              </a:solidFill>
            </a:endParaRPr>
          </a:p>
          <a:p>
            <a:pPr marL="342900" indent="-342900">
              <a:buFont typeface="Wingdings" panose="05000000000000000000" pitchFamily="2" charset="2"/>
              <a:buChar char="v"/>
            </a:pPr>
            <a:r>
              <a:rPr lang="en-US" sz="3600" b="1" dirty="0">
                <a:sym typeface="+mn-ea"/>
              </a:rPr>
              <a:t>non-flexible banking processes &amp; documentation</a:t>
            </a:r>
            <a:endParaRPr lang="en-US" sz="3600" b="1" dirty="0">
              <a:solidFill>
                <a:schemeClr val="tx1"/>
              </a:solidFill>
            </a:endParaRPr>
          </a:p>
          <a:p>
            <a:pPr marL="342900" indent="-342900">
              <a:buFont typeface="Wingdings" panose="05000000000000000000" pitchFamily="2" charset="2"/>
              <a:buChar char="v"/>
            </a:pPr>
            <a:r>
              <a:rPr lang="en-US" sz="3600" b="1" dirty="0">
                <a:sym typeface="+mn-ea"/>
              </a:rPr>
              <a:t>p</a:t>
            </a:r>
            <a:r>
              <a:rPr lang="en-US" sz="3600" b="1">
                <a:sym typeface="+mn-ea"/>
              </a:rPr>
              <a:t>oor </a:t>
            </a:r>
            <a:r>
              <a:rPr lang="en-US" sz="3600" b="1" dirty="0">
                <a:sym typeface="+mn-ea"/>
              </a:rPr>
              <a:t>Internet connectivity</a:t>
            </a:r>
            <a:r>
              <a:rPr lang="en-US" sz="3600" b="1" dirty="0">
                <a:sym typeface="+mn-ea"/>
              </a:rPr>
              <a:t>  </a:t>
            </a:r>
            <a:endParaRPr lang="en-US" sz="3600" b="1" dirty="0">
              <a:sym typeface="+mn-ea"/>
            </a:endParaRPr>
          </a:p>
          <a:p>
            <a:pPr marL="342900" indent="-342900">
              <a:buFont typeface="Wingdings" panose="05000000000000000000" pitchFamily="2" charset="2"/>
              <a:buChar char="v"/>
            </a:pPr>
            <a:endParaRPr lang="en-US" sz="3600" b="1" dirty="0">
              <a:sym typeface="+mn-ea"/>
            </a:endParaRPr>
          </a:p>
          <a:p>
            <a:pPr indent="0">
              <a:buFont typeface="Wingdings" panose="05000000000000000000" pitchFamily="2" charset="2"/>
              <a:buNone/>
            </a:pPr>
            <a:r>
              <a:rPr lang="en-US" sz="3600" b="1" dirty="0">
                <a:sym typeface="+mn-ea"/>
              </a:rPr>
              <a:t> </a:t>
            </a:r>
            <a:endParaRPr lang="en-US" sz="3600" b="1" dirty="0">
              <a:sym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t>RECOMMENDATIONS</a:t>
            </a:r>
            <a:endParaRPr lang="en-US"/>
          </a:p>
        </p:txBody>
      </p:sp>
      <p:sp>
        <p:nvSpPr>
          <p:cNvPr id="3" name="Content Placeholder 2"/>
          <p:cNvSpPr>
            <a:spLocks noGrp="1"/>
          </p:cNvSpPr>
          <p:nvPr>
            <p:ph idx="1"/>
          </p:nvPr>
        </p:nvSpPr>
        <p:spPr/>
        <p:txBody>
          <a:bodyPr>
            <a:normAutofit fontScale="90000"/>
          </a:bodyPr>
          <a:p>
            <a:pPr>
              <a:buFont typeface="Wingdings" panose="05000000000000000000" charset="0"/>
              <a:buChar char="ü"/>
            </a:pPr>
            <a:r>
              <a:rPr lang="en-US" b="1" dirty="0">
                <a:ln/>
                <a:solidFill>
                  <a:schemeClr val="bg1"/>
                </a:solidFill>
                <a:effectLst>
                  <a:outerShdw blurRad="38100" dist="19050" dir="2700000" algn="tl" rotWithShape="0">
                    <a:schemeClr val="dk1">
                      <a:alpha val="40000"/>
                    </a:schemeClr>
                  </a:outerShdw>
                </a:effectLst>
                <a:highlight>
                  <a:srgbClr val="0000FF"/>
                </a:highlight>
                <a:ea typeface="Calibri" panose="020F0502020204030204" pitchFamily="34" charset="0"/>
                <a:cs typeface="Times New Roman" panose="02020603050405020304" pitchFamily="18" charset="0"/>
                <a:sym typeface="+mn-ea"/>
              </a:rPr>
              <a:t> Digital and financial literacy campaign for women and minority groups</a:t>
            </a:r>
            <a:endParaRPr lang="en-US" b="1" dirty="0">
              <a:ln/>
              <a:solidFill>
                <a:schemeClr val="bg1"/>
              </a:solidFill>
              <a:effectLst>
                <a:outerShdw blurRad="38100" dist="19050" dir="2700000" algn="tl" rotWithShape="0">
                  <a:schemeClr val="dk1">
                    <a:alpha val="40000"/>
                  </a:schemeClr>
                </a:outerShdw>
              </a:effectLst>
              <a:highlight>
                <a:srgbClr val="0000FF"/>
              </a:highlight>
              <a:ea typeface="Calibri" panose="020F0502020204030204" pitchFamily="34" charset="0"/>
              <a:cs typeface="Times New Roman" panose="02020603050405020304" pitchFamily="18" charset="0"/>
              <a:sym typeface="+mn-ea"/>
            </a:endParaRPr>
          </a:p>
          <a:p>
            <a:pPr>
              <a:buFont typeface="Wingdings" panose="05000000000000000000" charset="0"/>
              <a:buChar char="ü"/>
            </a:pPr>
            <a:endParaRPr lang="en-US" b="1" dirty="0">
              <a:ln/>
              <a:solidFill>
                <a:schemeClr val="bg1"/>
              </a:solidFill>
              <a:effectLst>
                <a:outerShdw blurRad="38100" dist="19050" dir="2700000" algn="tl" rotWithShape="0">
                  <a:schemeClr val="dk1">
                    <a:alpha val="40000"/>
                  </a:schemeClr>
                </a:outerShdw>
              </a:effectLst>
              <a:highlight>
                <a:srgbClr val="0000FF"/>
              </a:highlight>
              <a:latin typeface="Arial Unicode MS" panose="020B0604020202020204" pitchFamily="34" charset="-128"/>
              <a:ea typeface="Calibri" panose="020F0502020204030204" pitchFamily="34" charset="0"/>
              <a:cs typeface="Times New Roman" panose="02020603050405020304" pitchFamily="18" charset="0"/>
              <a:sym typeface="+mn-ea"/>
            </a:endParaRPr>
          </a:p>
          <a:p>
            <a:pPr>
              <a:buFont typeface="Wingdings" panose="05000000000000000000" charset="0"/>
              <a:buChar char="ü"/>
            </a:pPr>
            <a:r>
              <a:rPr lang="en-US" b="1" dirty="0">
                <a:solidFill>
                  <a:schemeClr val="bg1"/>
                </a:solidFill>
                <a:highlight>
                  <a:srgbClr val="0000FF"/>
                </a:highlight>
                <a:latin typeface="Arial Unicode MS" panose="020B0604020202020204" pitchFamily="34" charset="-128"/>
                <a:ea typeface="Arial Unicode MS" panose="020B0604020202020204" pitchFamily="34" charset="-128"/>
                <a:cs typeface="Arial Unicode MS" panose="020B0604020202020204" pitchFamily="34" charset="-128"/>
                <a:sym typeface="+mn-ea"/>
              </a:rPr>
              <a:t>A strong private and government support initiative needed to enhance access to better digital and financial literacy</a:t>
            </a:r>
            <a:endParaRPr lang="en-US" b="1" dirty="0">
              <a:solidFill>
                <a:schemeClr val="bg1"/>
              </a:solidFill>
              <a:highlight>
                <a:srgbClr val="0000FF"/>
              </a:highlight>
              <a:latin typeface="Arial Unicode MS" panose="020B0604020202020204" pitchFamily="34" charset="-128"/>
              <a:ea typeface="Arial Unicode MS" panose="020B0604020202020204" pitchFamily="34" charset="-128"/>
              <a:cs typeface="Arial Unicode MS" panose="020B0604020202020204" pitchFamily="34" charset="-128"/>
            </a:endParaRPr>
          </a:p>
          <a:p>
            <a:pPr marL="457200" indent="-457200">
              <a:buFont typeface="Wingdings" panose="05000000000000000000" pitchFamily="2" charset="2"/>
              <a:buChar char="§"/>
            </a:pPr>
            <a:endParaRPr lang="en-US" b="1" dirty="0">
              <a:solidFill>
                <a:schemeClr val="bg1"/>
              </a:solidFill>
              <a:highlight>
                <a:srgbClr val="0000FF"/>
              </a:highlight>
              <a:latin typeface="Arial Unicode MS" panose="020B0604020202020204" pitchFamily="34" charset="-128"/>
              <a:ea typeface="Arial Unicode MS" panose="020B0604020202020204" pitchFamily="34" charset="-128"/>
              <a:cs typeface="Arial Unicode MS" panose="020B0604020202020204" pitchFamily="34" charset="-128"/>
            </a:endParaRPr>
          </a:p>
          <a:p>
            <a:pPr marL="457200" indent="-457200">
              <a:buFont typeface="Wingdings" panose="05000000000000000000" pitchFamily="2" charset="2"/>
              <a:buChar char="§"/>
            </a:pPr>
            <a:r>
              <a:rPr lang="en-US" b="1" dirty="0">
                <a:solidFill>
                  <a:schemeClr val="bg1"/>
                </a:solidFill>
                <a:highlight>
                  <a:srgbClr val="0000FF"/>
                </a:highlight>
                <a:latin typeface="Arial Unicode MS" panose="020B0604020202020204" pitchFamily="34" charset="-128"/>
                <a:ea typeface="Arial Unicode MS" panose="020B0604020202020204" pitchFamily="34" charset="-128"/>
                <a:cs typeface="Arial Unicode MS" panose="020B0604020202020204" pitchFamily="34" charset="-128"/>
                <a:sym typeface="+mn-ea"/>
              </a:rPr>
              <a:t>Enhanced ease of doing banking transactions should be adopted</a:t>
            </a:r>
            <a:endParaRPr lang="en-US" b="1" dirty="0">
              <a:solidFill>
                <a:schemeClr val="bg1"/>
              </a:solidFill>
              <a:highlight>
                <a:srgbClr val="0000FF"/>
              </a:highlight>
              <a:latin typeface="Arial Unicode MS" panose="020B0604020202020204" pitchFamily="34" charset="-128"/>
              <a:ea typeface="Arial Unicode MS" panose="020B0604020202020204" pitchFamily="34" charset="-128"/>
              <a:cs typeface="Arial Unicode MS" panose="020B0604020202020204" pitchFamily="34" charset="-128"/>
              <a:sym typeface="+mn-ea"/>
            </a:endParaRPr>
          </a:p>
          <a:p>
            <a:pPr marL="457200" indent="-457200">
              <a:buFont typeface="Wingdings" panose="05000000000000000000" pitchFamily="2" charset="2"/>
              <a:buChar char="§"/>
            </a:pPr>
            <a:r>
              <a:rPr lang="en-US" b="1" dirty="0">
                <a:solidFill>
                  <a:schemeClr val="bg1"/>
                </a:solidFill>
                <a:highlight>
                  <a:srgbClr val="0000FF"/>
                </a:highlight>
                <a:latin typeface="Arial Unicode MS" panose="020B0604020202020204" pitchFamily="34" charset="-128"/>
                <a:ea typeface="Arial Unicode MS" panose="020B0604020202020204" pitchFamily="34" charset="-128"/>
                <a:cs typeface="Arial Unicode MS" panose="020B0604020202020204" pitchFamily="34" charset="-128"/>
                <a:sym typeface="+mn-ea"/>
              </a:rPr>
              <a:t> for better financial inclusion</a:t>
            </a:r>
            <a:endParaRPr lang="en-US" b="1" dirty="0">
              <a:solidFill>
                <a:schemeClr val="bg1"/>
              </a:solidFill>
              <a:highlight>
                <a:srgbClr val="0000FF"/>
              </a:highlight>
              <a:latin typeface="Arial Unicode MS" panose="020B0604020202020204" pitchFamily="34" charset="-128"/>
              <a:ea typeface="Arial Unicode MS" panose="020B0604020202020204" pitchFamily="34" charset="-128"/>
              <a:cs typeface="Arial Unicode MS" panose="020B0604020202020204" pitchFamily="34" charset="-128"/>
            </a:endParaRPr>
          </a:p>
          <a:p>
            <a:pPr marL="457200" indent="-457200">
              <a:buFont typeface="Wingdings" panose="05000000000000000000" pitchFamily="2" charset="2"/>
              <a:buChar char="§"/>
            </a:pPr>
            <a:endParaRPr lang="en-US" b="1" dirty="0">
              <a:solidFill>
                <a:schemeClr val="bg1"/>
              </a:solidFill>
              <a:highlight>
                <a:srgbClr val="0000FF"/>
              </a:highlight>
              <a:latin typeface="Arial Unicode MS" panose="020B0604020202020204" pitchFamily="34" charset="-128"/>
              <a:ea typeface="Arial Unicode MS" panose="020B0604020202020204" pitchFamily="34" charset="-128"/>
              <a:cs typeface="Arial Unicode MS" panose="020B0604020202020204" pitchFamily="34" charset="-128"/>
            </a:endParaRPr>
          </a:p>
          <a:p>
            <a:pPr marL="457200" indent="-457200">
              <a:buFont typeface="Wingdings" panose="05000000000000000000" pitchFamily="2" charset="2"/>
              <a:buChar char="§"/>
            </a:pPr>
            <a:r>
              <a:rPr lang="en-US" b="1" dirty="0">
                <a:solidFill>
                  <a:schemeClr val="bg1"/>
                </a:solidFill>
                <a:highlight>
                  <a:srgbClr val="0000FF"/>
                </a:highlight>
                <a:latin typeface="Arial Unicode MS" panose="020B0604020202020204" pitchFamily="34" charset="-128"/>
                <a:ea typeface="Arial Unicode MS" panose="020B0604020202020204" pitchFamily="34" charset="-128"/>
                <a:cs typeface="Arial Unicode MS" panose="020B0604020202020204" pitchFamily="34" charset="-128"/>
                <a:sym typeface="+mn-ea"/>
              </a:rPr>
              <a:t>Better and reliable internet connectivity</a:t>
            </a:r>
            <a:endParaRPr lang="en-US" b="1" dirty="0">
              <a:solidFill>
                <a:schemeClr val="bg1"/>
              </a:solidFill>
              <a:highlight>
                <a:srgbClr val="0000FF"/>
              </a:highlight>
              <a:latin typeface="Arial Unicode MS" panose="020B0604020202020204" pitchFamily="34" charset="-128"/>
              <a:ea typeface="Arial Unicode MS" panose="020B0604020202020204" pitchFamily="34" charset="-128"/>
              <a:cs typeface="Arial Unicode MS" panose="020B0604020202020204" pitchFamily="34" charset="-128"/>
            </a:endParaRPr>
          </a:p>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700" y="0"/>
            <a:ext cx="10515600" cy="935990"/>
          </a:xfrm>
        </p:spPr>
        <p:txBody>
          <a:bodyPr>
            <a:normAutofit fontScale="90000"/>
          </a:bodyPr>
          <a:lstStyle/>
          <a:p>
            <a:pPr algn="ctr"/>
            <a:br>
              <a:rPr lang="en-US" sz="3200" dirty="0"/>
            </a:br>
            <a:br>
              <a:rPr lang="en-US" dirty="0"/>
            </a:br>
            <a:br>
              <a:rPr lang="en-US" dirty="0"/>
            </a:br>
            <a:endParaRPr lang="en-US" dirty="0"/>
          </a:p>
        </p:txBody>
      </p:sp>
      <p:sp>
        <p:nvSpPr>
          <p:cNvPr id="5" name="Text Box 4"/>
          <p:cNvSpPr txBox="1"/>
          <p:nvPr/>
        </p:nvSpPr>
        <p:spPr>
          <a:xfrm>
            <a:off x="2071370" y="260350"/>
            <a:ext cx="4064000" cy="368300"/>
          </a:xfrm>
          <a:prstGeom prst="rect">
            <a:avLst/>
          </a:prstGeom>
          <a:noFill/>
        </p:spPr>
        <p:txBody>
          <a:bodyPr wrap="square" rtlCol="0">
            <a:spAutoFit/>
          </a:bodyPr>
          <a:p>
            <a:r>
              <a:rPr lang="en-US" dirty="0">
                <a:sym typeface="+mn-ea"/>
              </a:rPr>
              <a:t>ABUJA ROUNDTABLE</a:t>
            </a:r>
            <a:endParaRPr lang="en-US"/>
          </a:p>
        </p:txBody>
      </p:sp>
      <p:pic>
        <p:nvPicPr>
          <p:cNvPr id="6" name="Picture 5"/>
          <p:cNvPicPr>
            <a:picLocks noChangeAspect="1"/>
          </p:cNvPicPr>
          <p:nvPr>
            <p:custDataLst>
              <p:tags r:id="rId1"/>
            </p:custDataLst>
          </p:nvPr>
        </p:nvPicPr>
        <p:blipFill>
          <a:blip r:embed="rId2"/>
          <a:stretch>
            <a:fillRect/>
          </a:stretch>
        </p:blipFill>
        <p:spPr>
          <a:xfrm>
            <a:off x="0" y="15240"/>
            <a:ext cx="12192635"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Content Placeholder 5" descr="IMG_6766"/>
          <p:cNvPicPr>
            <a:picLocks noChangeAspect="1"/>
          </p:cNvPicPr>
          <p:nvPr>
            <p:ph idx="1"/>
          </p:nvPr>
        </p:nvPicPr>
        <p:blipFill>
          <a:blip r:embed="rId1"/>
          <a:stretch>
            <a:fillRect/>
          </a:stretch>
        </p:blipFill>
        <p:spPr>
          <a:xfrm>
            <a:off x="635" y="635"/>
            <a:ext cx="12190730" cy="685736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descr="IMG_6820"/>
          <p:cNvPicPr>
            <a:picLocks noChangeAspect="1"/>
          </p:cNvPicPr>
          <p:nvPr>
            <p:ph idx="1"/>
          </p:nvPr>
        </p:nvPicPr>
        <p:blipFill>
          <a:blip r:embed="rId1"/>
          <a:stretch>
            <a:fillRect/>
          </a:stretch>
        </p:blipFill>
        <p:spPr>
          <a:xfrm>
            <a:off x="-635" y="635"/>
            <a:ext cx="12192635" cy="685736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fontScale="90000"/>
          </a:bodyPr>
          <a:p>
            <a:r>
              <a:rPr lang="en-US"/>
              <a:t>RECOMMEDATIONS FROM THE ROUNDTABLE I</a:t>
            </a:r>
            <a:endParaRPr lang="en-US"/>
          </a:p>
        </p:txBody>
      </p:sp>
      <p:sp>
        <p:nvSpPr>
          <p:cNvPr id="3" name="Content Placeholder 2"/>
          <p:cNvSpPr>
            <a:spLocks noGrp="1"/>
          </p:cNvSpPr>
          <p:nvPr>
            <p:ph idx="1"/>
          </p:nvPr>
        </p:nvSpPr>
        <p:spPr/>
        <p:txBody>
          <a:bodyPr>
            <a:normAutofit fontScale="80000"/>
          </a:bodyPr>
          <a:p>
            <a:pPr marL="0" indent="0">
              <a:buNone/>
            </a:pPr>
            <a:r>
              <a:rPr lang="en-US"/>
              <a:t>A. Partnership with the Ministry of Finance, Budget and National Planning for the sponsorship of a nationwide Financial Inclusion and Digital Literacy Campaign</a:t>
            </a:r>
            <a:endParaRPr lang="en-US"/>
          </a:p>
          <a:p>
            <a:endParaRPr lang="en-US"/>
          </a:p>
          <a:p>
            <a:pPr marL="0" indent="0">
              <a:buNone/>
            </a:pPr>
            <a:r>
              <a:rPr lang="en-US"/>
              <a:t>B. Partnership with the Ministry of Women Affairs for a wider Financial and Digital literacy campaign, especially for women. </a:t>
            </a:r>
            <a:endParaRPr lang="en-US"/>
          </a:p>
          <a:p>
            <a:endParaRPr lang="en-US"/>
          </a:p>
          <a:p>
            <a:pPr marL="0" indent="0">
              <a:buNone/>
            </a:pPr>
            <a:r>
              <a:rPr lang="en-US"/>
              <a:t>C. Proposed partnership with the Ministry of Youth and Sports (National Youth Service Commission) with a view to using corps members for a nationwide awareness campaign.</a:t>
            </a:r>
            <a:endParaRPr lang="en-US"/>
          </a:p>
          <a:p>
            <a:endParaRPr lang="en-US"/>
          </a:p>
          <a:p>
            <a:pPr marL="0" indent="0">
              <a:buNone/>
            </a:pPr>
            <a:r>
              <a:rPr lang="en-US"/>
              <a:t>D. Proposed partnership with Digital Bridge Institute under the National Communication Commission for digital training support for the campaign. </a:t>
            </a: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t>AWEARNESS CAMPIAGN</a:t>
            </a:r>
            <a:endParaRPr lang="en-US"/>
          </a:p>
        </p:txBody>
      </p:sp>
      <p:sp>
        <p:nvSpPr>
          <p:cNvPr id="3" name="Content Placeholder 2"/>
          <p:cNvSpPr>
            <a:spLocks noGrp="1"/>
          </p:cNvSpPr>
          <p:nvPr>
            <p:ph idx="1"/>
          </p:nvPr>
        </p:nvSpPr>
        <p:spPr>
          <a:xfrm>
            <a:off x="0" y="1825625"/>
            <a:ext cx="12192000" cy="5032375"/>
          </a:xfrm>
        </p:spPr>
        <p:txBody>
          <a:bodyPr>
            <a:normAutofit lnSpcReduction="20000"/>
          </a:bodyPr>
          <a:p>
            <a:pPr marL="0" indent="0">
              <a:buNone/>
            </a:pPr>
            <a:endParaRPr lang="en-US"/>
          </a:p>
          <a:p>
            <a:r>
              <a:rPr lang="en-US" sz="4400">
                <a:sym typeface="+mn-ea"/>
              </a:rPr>
              <a:t> Use of print and broadcast media</a:t>
            </a:r>
            <a:endParaRPr lang="en-US" sz="4400">
              <a:sym typeface="+mn-ea"/>
            </a:endParaRPr>
          </a:p>
          <a:p>
            <a:pPr marL="0" indent="457200">
              <a:buNone/>
            </a:pPr>
            <a:r>
              <a:rPr lang="en-US" sz="4400">
                <a:sym typeface="+mn-ea"/>
              </a:rPr>
              <a:t>(Radio Jinle with Radio Nigeria and ITv)</a:t>
            </a:r>
            <a:endParaRPr lang="en-US" sz="4400"/>
          </a:p>
          <a:p>
            <a:r>
              <a:rPr lang="en-US" sz="4400"/>
              <a:t>Follow up documentary</a:t>
            </a:r>
            <a:endParaRPr lang="en-US" sz="4400"/>
          </a:p>
          <a:p>
            <a:r>
              <a:rPr lang="en-US" sz="4400"/>
              <a:t>Drama presentations</a:t>
            </a:r>
            <a:endParaRPr lang="en-US" sz="4400"/>
          </a:p>
          <a:p>
            <a:endParaRPr lang="en-US" sz="4400"/>
          </a:p>
          <a:p>
            <a:endParaRPr lang="en-US" sz="44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fontScale="90000"/>
          </a:bodyPr>
          <a:p>
            <a:r>
              <a:rPr lang="en-US">
                <a:sym typeface="+mn-ea"/>
              </a:rPr>
              <a:t>BENIN WORKSHOP I -TRAINING ON DIGITAL &amp; FINANCIAL LITERACY</a:t>
            </a:r>
            <a:endParaRPr lang="en-US"/>
          </a:p>
        </p:txBody>
      </p:sp>
      <p:pic>
        <p:nvPicPr>
          <p:cNvPr id="4" name="Content Placeholder 3"/>
          <p:cNvPicPr>
            <a:picLocks noChangeAspect="1"/>
          </p:cNvPicPr>
          <p:nvPr>
            <p:ph idx="1"/>
            <p:custDataLst>
              <p:tags r:id="rId1"/>
            </p:custDataLst>
          </p:nvPr>
        </p:nvPicPr>
        <p:blipFill>
          <a:blip r:embed="rId2"/>
          <a:stretch>
            <a:fillRect/>
          </a:stretch>
        </p:blipFill>
        <p:spPr>
          <a:xfrm>
            <a:off x="0" y="1555115"/>
            <a:ext cx="12191365" cy="530288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fontScale="90000"/>
          </a:bodyPr>
          <a:p>
            <a:r>
              <a:rPr lang="en-US">
                <a:sym typeface="+mn-ea"/>
              </a:rPr>
              <a:t>BENIN WORKSHOP I -TRAINING ON DIGITAL &amp; FINANCIAL LITERACY</a:t>
            </a:r>
            <a:endParaRPr lang="en-US"/>
          </a:p>
        </p:txBody>
      </p:sp>
      <p:pic>
        <p:nvPicPr>
          <p:cNvPr id="5" name="Content Placeholder 4" descr="FI 1"/>
          <p:cNvPicPr>
            <a:picLocks noChangeAspect="1"/>
          </p:cNvPicPr>
          <p:nvPr>
            <p:ph idx="1"/>
          </p:nvPr>
        </p:nvPicPr>
        <p:blipFill>
          <a:blip r:embed="rId1"/>
          <a:stretch>
            <a:fillRect/>
          </a:stretch>
        </p:blipFill>
        <p:spPr>
          <a:xfrm>
            <a:off x="2221865" y="1825625"/>
            <a:ext cx="7747000" cy="435165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7564" y="874643"/>
            <a:ext cx="11622157" cy="4832092"/>
          </a:xfrm>
          <a:prstGeom prst="rect">
            <a:avLst/>
          </a:prstGeom>
          <a:noFill/>
        </p:spPr>
        <p:txBody>
          <a:bodyPr wrap="square">
            <a:spAutoFit/>
          </a:bodyPr>
          <a:lstStyle/>
          <a:p>
            <a:r>
              <a:rPr lang="en-US" sz="4400" dirty="0">
                <a:latin typeface="Algerian" panose="04020705040A02060702" pitchFamily="82" charset="0"/>
              </a:rPr>
              <a:t>THIS WORK WAS DONE IN COLLABORATION WITH:</a:t>
            </a:r>
            <a:endParaRPr lang="en-US" sz="4400" dirty="0">
              <a:latin typeface="Algerian" panose="04020705040A02060702" pitchFamily="82" charset="0"/>
            </a:endParaRPr>
          </a:p>
          <a:p>
            <a:endParaRPr lang="en-US" sz="4400" dirty="0">
              <a:latin typeface="Algerian" panose="04020705040A02060702" pitchFamily="82" charset="0"/>
            </a:endParaRPr>
          </a:p>
          <a:p>
            <a:r>
              <a:rPr lang="en-US" sz="4400" dirty="0">
                <a:latin typeface="Algerian" panose="04020705040A02060702" pitchFamily="82" charset="0"/>
              </a:rPr>
              <a:t> LIVERPOOL JOHN MOORES UNIVERSITY   </a:t>
            </a:r>
            <a:endParaRPr lang="en-US" sz="4400" dirty="0">
              <a:latin typeface="Algerian" panose="04020705040A02060702" pitchFamily="82" charset="0"/>
            </a:endParaRPr>
          </a:p>
          <a:p>
            <a:r>
              <a:rPr lang="en-US" sz="4400" dirty="0">
                <a:latin typeface="Algerian" panose="04020705040A02060702" pitchFamily="82" charset="0"/>
              </a:rPr>
              <a:t>                       AND </a:t>
            </a:r>
            <a:endParaRPr lang="en-US" sz="4400" dirty="0">
              <a:latin typeface="Algerian" panose="04020705040A02060702" pitchFamily="82" charset="0"/>
            </a:endParaRPr>
          </a:p>
          <a:p>
            <a:endParaRPr lang="en-US" sz="4400" dirty="0">
              <a:latin typeface="Algerian" panose="04020705040A02060702" pitchFamily="82" charset="0"/>
            </a:endParaRPr>
          </a:p>
          <a:p>
            <a:r>
              <a:rPr lang="en-US" sz="4400" dirty="0">
                <a:latin typeface="Algerian" panose="04020705040A02060702" pitchFamily="82" charset="0"/>
              </a:rPr>
              <a:t>IGBINEDION UNIVERSITY OKADA</a:t>
            </a:r>
            <a:endParaRPr lang="en-US" sz="4400" dirty="0">
              <a:latin typeface="Algerian" panose="04020705040A02060702" pitchFamily="82"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838200" y="0"/>
            <a:ext cx="10515600" cy="1468120"/>
          </a:xfrm>
        </p:spPr>
        <p:txBody>
          <a:bodyPr/>
          <a:p>
            <a:pPr algn="ctr"/>
            <a:r>
              <a:rPr lang="en-US" sz="5400" b="1"/>
              <a:t>FACILITATORS</a:t>
            </a:r>
            <a:r>
              <a:rPr lang="en-US"/>
              <a:t> </a:t>
            </a:r>
            <a:endParaRPr lang="en-US"/>
          </a:p>
        </p:txBody>
      </p:sp>
      <p:sp>
        <p:nvSpPr>
          <p:cNvPr id="3" name="Content Placeholder 2"/>
          <p:cNvSpPr>
            <a:spLocks noGrp="1"/>
          </p:cNvSpPr>
          <p:nvPr>
            <p:ph idx="1"/>
          </p:nvPr>
        </p:nvSpPr>
        <p:spPr>
          <a:xfrm>
            <a:off x="0" y="1172845"/>
            <a:ext cx="8670290" cy="6070600"/>
          </a:xfrm>
        </p:spPr>
        <p:txBody>
          <a:bodyPr>
            <a:normAutofit/>
          </a:bodyPr>
          <a:p>
            <a:r>
              <a:rPr lang="en-US" sz="3110">
                <a:ln/>
                <a:solidFill>
                  <a:schemeClr val="accent1"/>
                </a:solidFill>
                <a:effectLst>
                  <a:outerShdw blurRad="38100" dist="25400" dir="5400000" algn="ctr" rotWithShape="0">
                    <a:srgbClr val="6E747A">
                      <a:alpha val="43000"/>
                    </a:srgbClr>
                  </a:outerShdw>
                </a:effectLst>
              </a:rPr>
              <a:t>(1) “The Fundamentals of Financial and Digital Literacy” </a:t>
            </a:r>
            <a:endParaRPr lang="en-US" sz="3110">
              <a:ln/>
              <a:solidFill>
                <a:schemeClr val="accent1"/>
              </a:solidFill>
              <a:effectLst>
                <a:outerShdw blurRad="38100" dist="25400" dir="5400000" algn="ctr" rotWithShape="0">
                  <a:srgbClr val="6E747A">
                    <a:alpha val="43000"/>
                  </a:srgbClr>
                </a:outerShdw>
              </a:effectLst>
            </a:endParaRPr>
          </a:p>
          <a:p>
            <a:pPr marL="0" indent="457200">
              <a:buNone/>
            </a:pPr>
            <a:r>
              <a:rPr lang="en-US" sz="3110">
                <a:ln/>
                <a:solidFill>
                  <a:schemeClr val="accent1"/>
                </a:solidFill>
                <a:effectLst>
                  <a:outerShdw blurRad="38100" dist="25400" dir="5400000" algn="ctr" rotWithShape="0">
                    <a:srgbClr val="6E747A">
                      <a:alpha val="43000"/>
                    </a:srgbClr>
                  </a:outerShdw>
                </a:effectLst>
              </a:rPr>
              <a:t>by Mrs Evelyn Imode, </a:t>
            </a:r>
            <a:endParaRPr lang="en-US" sz="3110">
              <a:ln/>
              <a:solidFill>
                <a:schemeClr val="accent1"/>
              </a:solidFill>
              <a:effectLst>
                <a:outerShdw blurRad="38100" dist="25400" dir="5400000" algn="ctr" rotWithShape="0">
                  <a:srgbClr val="6E747A">
                    <a:alpha val="43000"/>
                  </a:srgbClr>
                </a:outerShdw>
              </a:effectLst>
            </a:endParaRPr>
          </a:p>
          <a:p>
            <a:pPr marL="0" indent="457200">
              <a:buNone/>
            </a:pPr>
            <a:endParaRPr lang="en-US" sz="3110">
              <a:ln/>
              <a:solidFill>
                <a:schemeClr val="accent1"/>
              </a:solidFill>
              <a:effectLst>
                <a:outerShdw blurRad="38100" dist="25400" dir="5400000" algn="ctr" rotWithShape="0">
                  <a:srgbClr val="6E747A">
                    <a:alpha val="43000"/>
                  </a:srgbClr>
                </a:outerShdw>
              </a:effectLst>
            </a:endParaRPr>
          </a:p>
          <a:p>
            <a:r>
              <a:rPr lang="en-US" sz="3110">
                <a:ln/>
                <a:solidFill>
                  <a:schemeClr val="accent1"/>
                </a:solidFill>
                <a:effectLst>
                  <a:outerShdw blurRad="38100" dist="25400" dir="5400000" algn="ctr" rotWithShape="0">
                    <a:srgbClr val="6E747A">
                      <a:alpha val="43000"/>
                    </a:srgbClr>
                  </a:outerShdw>
                </a:effectLst>
              </a:rPr>
              <a:t>(2) “Planning and Managing Money: Investment, Saving, Risk and Reward”, </a:t>
            </a:r>
            <a:endParaRPr lang="en-US" sz="3110">
              <a:ln/>
              <a:solidFill>
                <a:schemeClr val="accent1"/>
              </a:solidFill>
              <a:effectLst>
                <a:outerShdw blurRad="38100" dist="25400" dir="5400000" algn="ctr" rotWithShape="0">
                  <a:srgbClr val="6E747A">
                    <a:alpha val="43000"/>
                  </a:srgbClr>
                </a:outerShdw>
              </a:effectLst>
            </a:endParaRPr>
          </a:p>
          <a:p>
            <a:pPr marL="0" indent="457200">
              <a:buNone/>
            </a:pPr>
            <a:r>
              <a:rPr lang="en-US" sz="3110">
                <a:ln/>
                <a:solidFill>
                  <a:schemeClr val="accent1"/>
                </a:solidFill>
                <a:effectLst>
                  <a:outerShdw blurRad="38100" dist="25400" dir="5400000" algn="ctr" rotWithShape="0">
                    <a:srgbClr val="6E747A">
                      <a:alpha val="43000"/>
                    </a:srgbClr>
                  </a:outerShdw>
                </a:effectLst>
              </a:rPr>
              <a:t>by Arabome Eboseremen Joy and </a:t>
            </a:r>
            <a:endParaRPr lang="en-US" sz="3110">
              <a:ln/>
              <a:solidFill>
                <a:schemeClr val="accent1"/>
              </a:solidFill>
              <a:effectLst>
                <a:outerShdw blurRad="38100" dist="25400" dir="5400000" algn="ctr" rotWithShape="0">
                  <a:srgbClr val="6E747A">
                    <a:alpha val="43000"/>
                  </a:srgbClr>
                </a:outerShdw>
              </a:effectLst>
            </a:endParaRPr>
          </a:p>
          <a:p>
            <a:pPr marL="0" indent="457200">
              <a:buNone/>
            </a:pPr>
            <a:endParaRPr lang="en-US" sz="3110">
              <a:ln/>
              <a:solidFill>
                <a:schemeClr val="accent1"/>
              </a:solidFill>
              <a:effectLst>
                <a:outerShdw blurRad="38100" dist="25400" dir="5400000" algn="ctr" rotWithShape="0">
                  <a:srgbClr val="6E747A">
                    <a:alpha val="43000"/>
                  </a:srgbClr>
                </a:outerShdw>
              </a:effectLst>
            </a:endParaRPr>
          </a:p>
          <a:p>
            <a:r>
              <a:rPr lang="en-US" sz="3110">
                <a:ln/>
                <a:solidFill>
                  <a:schemeClr val="accent1"/>
                </a:solidFill>
                <a:effectLst>
                  <a:outerShdw blurRad="38100" dist="25400" dir="5400000" algn="ctr" rotWithShape="0">
                    <a:srgbClr val="6E747A">
                      <a:alpha val="43000"/>
                    </a:srgbClr>
                  </a:outerShdw>
                </a:effectLst>
              </a:rPr>
              <a:t>(3) “Security of Mobile Payment Platforms, Error Resolution and Consumer Protection” </a:t>
            </a:r>
            <a:endParaRPr lang="en-US" sz="3110">
              <a:ln/>
              <a:solidFill>
                <a:schemeClr val="accent1"/>
              </a:solidFill>
              <a:effectLst>
                <a:outerShdw blurRad="38100" dist="25400" dir="5400000" algn="ctr" rotWithShape="0">
                  <a:srgbClr val="6E747A">
                    <a:alpha val="43000"/>
                  </a:srgbClr>
                </a:outerShdw>
              </a:effectLst>
            </a:endParaRPr>
          </a:p>
          <a:p>
            <a:pPr marL="0" indent="457200">
              <a:buNone/>
            </a:pPr>
            <a:r>
              <a:rPr lang="en-US" sz="3110">
                <a:ln/>
                <a:solidFill>
                  <a:schemeClr val="accent1"/>
                </a:solidFill>
                <a:effectLst>
                  <a:outerShdw blurRad="38100" dist="25400" dir="5400000" algn="ctr" rotWithShape="0">
                    <a:srgbClr val="6E747A">
                      <a:alpha val="43000"/>
                    </a:srgbClr>
                  </a:outerShdw>
                </a:effectLst>
              </a:rPr>
              <a:t>by Ebehiwialu Adoghe Endurance.</a:t>
            </a:r>
            <a:endParaRPr lang="en-US" sz="3110">
              <a:ln/>
              <a:solidFill>
                <a:schemeClr val="accent1"/>
              </a:solidFill>
              <a:effectLst>
                <a:outerShdw blurRad="38100" dist="25400" dir="5400000" algn="ctr" rotWithShape="0">
                  <a:srgbClr val="6E747A">
                    <a:alpha val="43000"/>
                  </a:srgbClr>
                </a:outerShdw>
              </a:effectLst>
            </a:endParaRPr>
          </a:p>
        </p:txBody>
      </p:sp>
      <p:pic>
        <p:nvPicPr>
          <p:cNvPr id="5" name="Picture 4"/>
          <p:cNvPicPr>
            <a:picLocks noChangeAspect="1"/>
          </p:cNvPicPr>
          <p:nvPr>
            <p:custDataLst>
              <p:tags r:id="rId1"/>
            </p:custDataLst>
          </p:nvPr>
        </p:nvPicPr>
        <p:blipFill>
          <a:blip r:embed="rId2"/>
          <a:stretch>
            <a:fillRect/>
          </a:stretch>
        </p:blipFill>
        <p:spPr>
          <a:xfrm>
            <a:off x="8036560" y="-635"/>
            <a:ext cx="5189220" cy="695833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5" name="Content Placeholder 4"/>
          <p:cNvPicPr>
            <a:picLocks noChangeAspect="1"/>
          </p:cNvPicPr>
          <p:nvPr>
            <p:ph idx="1"/>
            <p:custDataLst>
              <p:tags r:id="rId1"/>
            </p:custDataLst>
          </p:nvPr>
        </p:nvPicPr>
        <p:blipFill>
          <a:blip r:embed="rId2"/>
          <a:stretch>
            <a:fillRect/>
          </a:stretch>
        </p:blipFill>
        <p:spPr>
          <a:xfrm>
            <a:off x="0" y="0"/>
            <a:ext cx="12192000" cy="685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p:cNvPicPr>
            <a:picLocks noChangeAspect="1"/>
          </p:cNvPicPr>
          <p:nvPr>
            <p:ph idx="1"/>
            <p:custDataLst>
              <p:tags r:id="rId1"/>
            </p:custDataLst>
          </p:nvPr>
        </p:nvPicPr>
        <p:blipFill>
          <a:blip r:embed="rId2"/>
          <a:stretch>
            <a:fillRect/>
          </a:stretch>
        </p:blipFill>
        <p:spPr>
          <a:xfrm>
            <a:off x="0" y="-635"/>
            <a:ext cx="12192635" cy="6858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sym typeface="+mn-ea"/>
              </a:rPr>
              <a:t>BENIN WORKSHOP II - DISTRIBUTION PHONES</a:t>
            </a:r>
            <a:endParaRPr lang="en-US"/>
          </a:p>
        </p:txBody>
      </p:sp>
      <p:pic>
        <p:nvPicPr>
          <p:cNvPr id="4" name="Content Placeholder 3"/>
          <p:cNvPicPr>
            <a:picLocks noChangeAspect="1"/>
          </p:cNvPicPr>
          <p:nvPr>
            <p:ph idx="1"/>
            <p:custDataLst>
              <p:tags r:id="rId1"/>
            </p:custDataLst>
          </p:nvPr>
        </p:nvPicPr>
        <p:blipFill>
          <a:blip r:embed="rId2"/>
          <a:stretch>
            <a:fillRect/>
          </a:stretch>
        </p:blipFill>
        <p:spPr>
          <a:xfrm>
            <a:off x="635" y="1219835"/>
            <a:ext cx="12192000" cy="563816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custDataLst>
              <p:tags r:id="rId1"/>
            </p:custDataLst>
          </p:nvPr>
        </p:nvPicPr>
        <p:blipFill>
          <a:blip r:embed="rId2"/>
          <a:stretch>
            <a:fillRect/>
          </a:stretch>
        </p:blipFill>
        <p:spPr>
          <a:xfrm>
            <a:off x="-635" y="0"/>
            <a:ext cx="12193270" cy="6858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0" y="1746250"/>
            <a:ext cx="4876800" cy="503237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t>NORTH CENTRAL RESULT</a:t>
            </a:r>
            <a:endParaRPr lang="en-US"/>
          </a:p>
        </p:txBody>
      </p:sp>
      <p:pic>
        <p:nvPicPr>
          <p:cNvPr id="4" name="Content Placeholder 3"/>
          <p:cNvPicPr>
            <a:picLocks noChangeAspect="1"/>
          </p:cNvPicPr>
          <p:nvPr>
            <p:ph idx="1"/>
            <p:custDataLst>
              <p:tags r:id="rId1"/>
            </p:custDataLst>
          </p:nvPr>
        </p:nvPicPr>
        <p:blipFill>
          <a:blip r:embed="rId2"/>
          <a:stretch>
            <a:fillRect/>
          </a:stretch>
        </p:blipFill>
        <p:spPr>
          <a:xfrm>
            <a:off x="0" y="2506345"/>
            <a:ext cx="12192000" cy="435165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custDataLst>
              <p:tags r:id="rId1"/>
            </p:custDataLst>
          </p:nvPr>
        </p:nvPicPr>
        <p:blipFill>
          <a:blip r:embed="rId2"/>
          <a:stretch>
            <a:fillRect/>
          </a:stretch>
        </p:blipFill>
        <p:spPr>
          <a:xfrm>
            <a:off x="635" y="-293370"/>
            <a:ext cx="12192000" cy="744283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custDataLst>
              <p:tags r:id="rId1"/>
            </p:custDataLst>
          </p:nvPr>
        </p:nvPicPr>
        <p:blipFill>
          <a:blip r:embed="rId2"/>
          <a:stretch>
            <a:fillRect/>
          </a:stretch>
        </p:blipFill>
        <p:spPr>
          <a:xfrm>
            <a:off x="635" y="635"/>
            <a:ext cx="12192000" cy="685736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custDataLst>
              <p:tags r:id="rId1"/>
            </p:custDataLst>
          </p:nvPr>
        </p:nvPicPr>
        <p:blipFill>
          <a:blip r:embed="rId2"/>
          <a:stretch>
            <a:fillRect/>
          </a:stretch>
        </p:blipFill>
        <p:spPr>
          <a:xfrm>
            <a:off x="-635" y="-102235"/>
            <a:ext cx="12192000" cy="69596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1547" y="-53801"/>
            <a:ext cx="11675165" cy="1107996"/>
          </a:xfrm>
          <a:prstGeom prst="rect">
            <a:avLst/>
          </a:prstGeom>
          <a:noFill/>
        </p:spPr>
        <p:txBody>
          <a:bodyPr wrap="square">
            <a:spAutoFit/>
          </a:bodyPr>
          <a:lstStyle/>
          <a:p>
            <a:r>
              <a:rPr lang="en-US" dirty="0">
                <a:latin typeface="Arial Black" panose="020B0A04020102020204" pitchFamily="34" charset="0"/>
              </a:rPr>
              <a:t>			</a:t>
            </a:r>
            <a:endParaRPr lang="en-US" dirty="0">
              <a:latin typeface="Arial Black" panose="020B0A04020102020204" pitchFamily="34" charset="0"/>
            </a:endParaRPr>
          </a:p>
          <a:p>
            <a:endParaRPr lang="en-US" sz="2400" dirty="0">
              <a:latin typeface="Arial Black" panose="020B0A04020102020204" pitchFamily="34" charset="0"/>
            </a:endParaRPr>
          </a:p>
          <a:p>
            <a:r>
              <a:rPr lang="en-US" sz="2400" dirty="0">
                <a:latin typeface="Arial Black" panose="020B0A04020102020204" pitchFamily="34" charset="0"/>
              </a:rPr>
              <a:t>		</a:t>
            </a:r>
            <a:endParaRPr lang="en-US" sz="2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456267" y="1385642"/>
            <a:ext cx="10080976" cy="5693866"/>
          </a:xfrm>
          <a:prstGeom prst="rect">
            <a:avLst/>
          </a:prstGeom>
          <a:noFill/>
        </p:spPr>
        <p:txBody>
          <a:bodyPr wrap="square">
            <a:spAutoFit/>
          </a:bodyPr>
          <a:lstStyle/>
          <a:p>
            <a:r>
              <a:rPr lang="en-US" sz="2800" b="1" dirty="0">
                <a:latin typeface="+mj-lt"/>
              </a:rPr>
              <a:t>		PRINCIPAL INVESTIGATOR:</a:t>
            </a:r>
            <a:r>
              <a:rPr lang="en-US" sz="2800" dirty="0">
                <a:latin typeface="+mj-lt"/>
              </a:rPr>
              <a:t> </a:t>
            </a:r>
            <a:endParaRPr lang="en-US" sz="2800" dirty="0">
              <a:latin typeface="+mj-lt"/>
            </a:endParaRPr>
          </a:p>
          <a:p>
            <a:r>
              <a:rPr lang="en-US" sz="2800" dirty="0">
                <a:latin typeface="+mj-lt"/>
              </a:rPr>
              <a:t>		PROF. LAWRENCE  IKECHUKWU EZEMONYE, PhD, FAS</a:t>
            </a:r>
            <a:endParaRPr lang="en-US" sz="2800" dirty="0">
              <a:latin typeface="+mj-lt"/>
            </a:endParaRPr>
          </a:p>
          <a:p>
            <a:r>
              <a:rPr lang="en-US" sz="2800" i="1" dirty="0">
                <a:latin typeface="+mj-lt"/>
              </a:rPr>
              <a:t>		(Professor of Ecotoxicology and Environmental forensic)</a:t>
            </a:r>
            <a:endParaRPr lang="en-US" sz="2800" i="1" dirty="0">
              <a:latin typeface="+mj-lt"/>
            </a:endParaRPr>
          </a:p>
          <a:p>
            <a:endParaRPr lang="en-US" sz="2800" i="1" dirty="0">
              <a:latin typeface="+mj-lt"/>
            </a:endParaRPr>
          </a:p>
          <a:p>
            <a:endParaRPr lang="en-US" sz="2800" i="1" dirty="0">
              <a:latin typeface="+mj-lt"/>
            </a:endParaRPr>
          </a:p>
          <a:p>
            <a:endParaRPr lang="en-US" sz="2800" i="1" dirty="0">
              <a:latin typeface="+mj-lt"/>
            </a:endParaRPr>
          </a:p>
          <a:p>
            <a:endParaRPr lang="en-US" sz="2800" i="1" dirty="0">
              <a:latin typeface="+mj-lt"/>
            </a:endParaRPr>
          </a:p>
          <a:p>
            <a:endParaRPr lang="en-US" sz="2800" i="1" dirty="0">
              <a:latin typeface="+mj-lt"/>
            </a:endParaRPr>
          </a:p>
          <a:p>
            <a:endParaRPr lang="en-US" sz="2800" i="1" dirty="0">
              <a:latin typeface="+mj-lt"/>
            </a:endParaRPr>
          </a:p>
          <a:p>
            <a:endParaRPr lang="en-US" sz="2800" i="1" dirty="0">
              <a:latin typeface="+mj-lt"/>
            </a:endParaRPr>
          </a:p>
          <a:p>
            <a:r>
              <a:rPr lang="en-US" sz="2800" dirty="0">
                <a:latin typeface="+mj-lt"/>
                <a:cs typeface="Times New Roman" panose="02020603050405020304" pitchFamily="18" charset="0"/>
              </a:rPr>
              <a:t>				RESEARCH ASSISTANT:</a:t>
            </a:r>
            <a:endParaRPr lang="en-US" sz="2800" dirty="0">
              <a:latin typeface="+mj-lt"/>
              <a:cs typeface="Times New Roman" panose="02020603050405020304" pitchFamily="18" charset="0"/>
            </a:endParaRPr>
          </a:p>
          <a:p>
            <a:r>
              <a:rPr lang="en-US" sz="2800" dirty="0">
                <a:latin typeface="+mj-lt"/>
                <a:cs typeface="Times New Roman" panose="02020603050405020304" pitchFamily="18" charset="0"/>
              </a:rPr>
              <a:t>				PATIENCE LILIAN OZOR, PhD</a:t>
            </a:r>
            <a:endParaRPr lang="en-US" sz="2800" dirty="0">
              <a:latin typeface="+mj-lt"/>
              <a:cs typeface="Times New Roman" panose="02020603050405020304" pitchFamily="18" charset="0"/>
            </a:endParaRPr>
          </a:p>
          <a:p>
            <a:endParaRPr lang="en-US" sz="2800" dirty="0">
              <a:latin typeface="+mj-lt"/>
              <a:cs typeface="Times New Roman" panose="020206030504050203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custDataLst>
              <p:tags r:id="rId1"/>
            </p:custDataLst>
          </p:nvPr>
        </p:nvPicPr>
        <p:blipFill>
          <a:blip r:embed="rId2"/>
          <a:stretch>
            <a:fillRect/>
          </a:stretch>
        </p:blipFill>
        <p:spPr>
          <a:xfrm>
            <a:off x="0" y="635"/>
            <a:ext cx="12192000" cy="685736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838200" y="365125"/>
            <a:ext cx="10515600" cy="1023620"/>
          </a:xfrm>
        </p:spPr>
        <p:txBody>
          <a:bodyPr>
            <a:scene3d>
              <a:camera prst="orthographicFront"/>
              <a:lightRig rig="threePt" dir="t"/>
            </a:scene3d>
          </a:bodyPr>
          <a:p>
            <a:pPr algn="ctr"/>
            <a:r>
              <a:rPr lang="en-US">
                <a:ln/>
                <a:solidFill>
                  <a:schemeClr val="tx1"/>
                </a:solidFill>
                <a:effectLst>
                  <a:outerShdw blurRad="38100" dist="19050" dir="2700000" algn="tl" rotWithShape="0">
                    <a:schemeClr val="dk1">
                      <a:alpha val="40000"/>
                    </a:schemeClr>
                  </a:outerShdw>
                </a:effectLst>
              </a:rPr>
              <a:t>CONCLUSION</a:t>
            </a:r>
            <a:endParaRPr lang="en-US">
              <a:ln/>
              <a:solidFill>
                <a:schemeClr val="tx1"/>
              </a:solidFill>
              <a:effectLst>
                <a:outerShdw blurRad="38100" dist="19050" dir="2700000" algn="tl" rotWithShape="0">
                  <a:schemeClr val="dk1">
                    <a:alpha val="40000"/>
                  </a:schemeClr>
                </a:outerShdw>
              </a:effectLst>
            </a:endParaRPr>
          </a:p>
        </p:txBody>
      </p:sp>
      <p:sp>
        <p:nvSpPr>
          <p:cNvPr id="3" name="Content Placeholder 2"/>
          <p:cNvSpPr>
            <a:spLocks noGrp="1"/>
          </p:cNvSpPr>
          <p:nvPr>
            <p:ph idx="1"/>
          </p:nvPr>
        </p:nvSpPr>
        <p:spPr>
          <a:xfrm>
            <a:off x="838200" y="1388745"/>
            <a:ext cx="10515600" cy="4788535"/>
          </a:xfrm>
        </p:spPr>
        <p:txBody>
          <a:bodyPr>
            <a:normAutofit lnSpcReduction="10000"/>
          </a:bodyPr>
          <a:p>
            <a:pPr marL="0" indent="0">
              <a:buNone/>
            </a:pPr>
            <a:r>
              <a:rPr lang="en-US" sz="4000"/>
              <a:t>Despite the increase in mobile phone ownership and usage the results is not much different from that of the south south region. There is still the gap in financial payment services. </a:t>
            </a:r>
            <a:endParaRPr lang="en-US" sz="4000"/>
          </a:p>
          <a:p>
            <a:pPr marL="0" indent="0">
              <a:buNone/>
            </a:pPr>
            <a:endParaRPr lang="en-US" sz="4000"/>
          </a:p>
          <a:p>
            <a:pPr marL="0" indent="0">
              <a:buNone/>
            </a:pPr>
            <a:r>
              <a:rPr lang="en-US" sz="4000"/>
              <a:t>Hence the need for more sensitization and training just like their counterparts in the south-south zone. </a:t>
            </a:r>
            <a:endParaRPr lang="en-US" sz="40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p:cNvPicPr>
            <a:picLocks noChangeAspect="1"/>
          </p:cNvPicPr>
          <p:nvPr>
            <p:ph idx="1"/>
            <p:custDataLst>
              <p:tags r:id="rId1"/>
            </p:custDataLst>
          </p:nvPr>
        </p:nvPicPr>
        <p:blipFill>
          <a:blip r:embed="rId2"/>
          <a:stretch>
            <a:fillRect/>
          </a:stretch>
        </p:blipFill>
        <p:spPr>
          <a:xfrm>
            <a:off x="0" y="635"/>
            <a:ext cx="12191365" cy="698881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p:cNvPicPr>
            <a:picLocks noChangeAspect="1"/>
          </p:cNvPicPr>
          <p:nvPr>
            <p:ph idx="1"/>
          </p:nvPr>
        </p:nvPicPr>
        <p:blipFill>
          <a:blip r:embed="rId1"/>
          <a:stretch>
            <a:fillRect/>
          </a:stretch>
        </p:blipFill>
        <p:spPr>
          <a:xfrm>
            <a:off x="-635" y="-635"/>
            <a:ext cx="12192635" cy="685927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p:cNvPicPr>
            <a:picLocks noChangeAspect="1"/>
          </p:cNvPicPr>
          <p:nvPr>
            <p:ph idx="1"/>
            <p:custDataLst>
              <p:tags r:id="rId1"/>
            </p:custDataLst>
          </p:nvPr>
        </p:nvPicPr>
        <p:blipFill>
          <a:blip r:embed="rId2"/>
          <a:stretch>
            <a:fillRect/>
          </a:stretch>
        </p:blipFill>
        <p:spPr>
          <a:xfrm>
            <a:off x="635" y="-635"/>
            <a:ext cx="12190730" cy="68580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b="1">
                <a:sym typeface="+mn-ea"/>
              </a:rPr>
              <a:t>Actionable points</a:t>
            </a:r>
            <a:endParaRPr lang="en-US" b="1">
              <a:sym typeface="+mn-ea"/>
            </a:endParaRPr>
          </a:p>
        </p:txBody>
      </p:sp>
      <p:sp>
        <p:nvSpPr>
          <p:cNvPr id="3" name="Content Placeholder 2"/>
          <p:cNvSpPr>
            <a:spLocks noGrp="1"/>
          </p:cNvSpPr>
          <p:nvPr>
            <p:ph idx="1"/>
          </p:nvPr>
        </p:nvSpPr>
        <p:spPr/>
        <p:txBody>
          <a:bodyPr>
            <a:normAutofit fontScale="60000"/>
          </a:bodyPr>
          <a:p>
            <a:endParaRPr lang="en-US"/>
          </a:p>
          <a:p>
            <a:endParaRPr lang="en-US"/>
          </a:p>
          <a:p>
            <a:r>
              <a:rPr lang="en-US" sz="3555">
                <a:latin typeface="Arial Black" panose="020B0A04020102020204" pitchFamily="34" charset="0"/>
                <a:cs typeface="Arial Black" panose="020B0A04020102020204" pitchFamily="34" charset="0"/>
              </a:rPr>
              <a:t>Training of NYSC members to carry out training for the women</a:t>
            </a:r>
            <a:endParaRPr lang="en-US" sz="3555">
              <a:latin typeface="Arial Black" panose="020B0A04020102020204" pitchFamily="34" charset="0"/>
              <a:cs typeface="Arial Black" panose="020B0A04020102020204" pitchFamily="34" charset="0"/>
            </a:endParaRPr>
          </a:p>
          <a:p>
            <a:endParaRPr lang="en-US" sz="3555">
              <a:latin typeface="Arial Black" panose="020B0A04020102020204" pitchFamily="34" charset="0"/>
              <a:cs typeface="Arial Black" panose="020B0A04020102020204" pitchFamily="34" charset="0"/>
            </a:endParaRPr>
          </a:p>
          <a:p>
            <a:r>
              <a:rPr lang="en-US" sz="3555">
                <a:latin typeface="Arial Black" panose="020B0A04020102020204" pitchFamily="34" charset="0"/>
                <a:cs typeface="Arial Black" panose="020B0A04020102020204" pitchFamily="34" charset="0"/>
              </a:rPr>
              <a:t>Integrating digital and financial literacy into primary and secondary school curriculum.</a:t>
            </a:r>
            <a:endParaRPr lang="en-US" sz="3555">
              <a:latin typeface="Arial Black" panose="020B0A04020102020204" pitchFamily="34" charset="0"/>
              <a:cs typeface="Arial Black" panose="020B0A04020102020204" pitchFamily="34" charset="0"/>
            </a:endParaRPr>
          </a:p>
          <a:p>
            <a:endParaRPr lang="en-US" sz="3555">
              <a:latin typeface="Arial Black" panose="020B0A04020102020204" pitchFamily="34" charset="0"/>
              <a:cs typeface="Arial Black" panose="020B0A04020102020204" pitchFamily="34" charset="0"/>
            </a:endParaRPr>
          </a:p>
          <a:p>
            <a:r>
              <a:rPr lang="en-US" sz="3555">
                <a:latin typeface="Arial Black" panose="020B0A04020102020204" pitchFamily="34" charset="0"/>
                <a:cs typeface="Arial Black" panose="020B0A04020102020204" pitchFamily="34" charset="0"/>
              </a:rPr>
              <a:t>Training the trainer through local association in their local dialects </a:t>
            </a:r>
            <a:endParaRPr lang="en-US" sz="3555">
              <a:latin typeface="Arial Black" panose="020B0A04020102020204" pitchFamily="34" charset="0"/>
              <a:cs typeface="Arial Black" panose="020B0A04020102020204" pitchFamily="34" charset="0"/>
            </a:endParaRPr>
          </a:p>
          <a:p>
            <a:endParaRPr lang="en-US" sz="3555">
              <a:latin typeface="Arial Black" panose="020B0A04020102020204" pitchFamily="34" charset="0"/>
              <a:cs typeface="Arial Black" panose="020B0A04020102020204" pitchFamily="34" charset="0"/>
            </a:endParaRPr>
          </a:p>
          <a:p>
            <a:r>
              <a:rPr lang="en-US" sz="3555">
                <a:latin typeface="Arial Black" panose="020B0A04020102020204" pitchFamily="34" charset="0"/>
                <a:cs typeface="Arial Black" panose="020B0A04020102020204" pitchFamily="34" charset="0"/>
              </a:rPr>
              <a:t>Creating awareness through developing apps with mobile phone manufacturers</a:t>
            </a:r>
            <a:endParaRPr lang="en-US" sz="3555">
              <a:latin typeface="Arial Black" panose="020B0A04020102020204" pitchFamily="34" charset="0"/>
              <a:cs typeface="Arial Black" panose="020B0A040201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custDataLst>
              <p:tags r:id="rId1"/>
            </p:custDataLst>
          </p:nvPr>
        </p:nvPicPr>
        <p:blipFill>
          <a:blip r:embed="rId2"/>
          <a:stretch>
            <a:fillRect/>
          </a:stretch>
        </p:blipFill>
        <p:spPr>
          <a:xfrm>
            <a:off x="0" y="635"/>
            <a:ext cx="12191365" cy="685736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custDataLst>
              <p:tags r:id="rId1"/>
            </p:custDataLst>
          </p:nvPr>
        </p:nvPicPr>
        <p:blipFill>
          <a:blip r:embed="rId2"/>
          <a:stretch>
            <a:fillRect/>
          </a:stretch>
        </p:blipFill>
        <p:spPr>
          <a:xfrm>
            <a:off x="-635" y="635"/>
            <a:ext cx="12192635" cy="685736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custDataLst>
              <p:tags r:id="rId1"/>
            </p:custDataLst>
          </p:nvPr>
        </p:nvPicPr>
        <p:blipFill>
          <a:blip r:embed="rId2"/>
          <a:stretch>
            <a:fillRect/>
          </a:stretch>
        </p:blipFill>
        <p:spPr>
          <a:xfrm>
            <a:off x="-635" y="635"/>
            <a:ext cx="12192635" cy="685736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custDataLst>
              <p:tags r:id="rId1"/>
            </p:custDataLst>
          </p:nvPr>
        </p:nvPicPr>
        <p:blipFill>
          <a:blip r:embed="rId2"/>
          <a:stretch>
            <a:fillRect/>
          </a:stretch>
        </p:blipFill>
        <p:spPr>
          <a:xfrm>
            <a:off x="-174625" y="-47625"/>
            <a:ext cx="13766800"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018" y="1298714"/>
            <a:ext cx="11622156" cy="4832092"/>
          </a:xfrm>
          <a:prstGeom prst="rect">
            <a:avLst/>
          </a:prstGeom>
          <a:noFill/>
        </p:spPr>
        <p:txBody>
          <a:bodyPr wrap="square">
            <a:spAutoFit/>
          </a:bodyPr>
          <a:lstStyle/>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3600" dirty="0">
                <a:latin typeface="Algerian" panose="04020705040A02060702" pitchFamily="82" charset="0"/>
                <a:cs typeface="Times New Roman" panose="02020603050405020304" pitchFamily="18" charset="0"/>
              </a:rPr>
              <a:t>AIM OF THE STUDY</a:t>
            </a:r>
            <a:endParaRPr lang="en-US" sz="3600" dirty="0">
              <a:latin typeface="Algerian" panose="04020705040A02060702" pitchFamily="82"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algn="ctr"/>
            <a:r>
              <a:rPr lang="en-US" sz="3200" dirty="0">
                <a:latin typeface="Times New Roman" panose="02020603050405020304" pitchFamily="18" charset="0"/>
                <a:cs typeface="Times New Roman" panose="02020603050405020304" pitchFamily="18" charset="0"/>
              </a:rPr>
              <a:t>FINDING METHODS TO INCREASE ACCESS TO DIGITAL FINANCIAL PAYMENT SERVICES FOR WOMEN AND MINORITY GROUPS IN URBAN-RURAL AREAS OF NIGERIA WITH SPECIAL EMPHASIS ON WOMEN IN THE PRIVATE SECTOR IN THE SOUTH-SOUTH REGION.</a:t>
            </a:r>
            <a:endParaRPr lang="en-US" sz="3200" dirty="0">
              <a:latin typeface="Times New Roman" panose="02020603050405020304" pitchFamily="18" charset="0"/>
              <a:cs typeface="Times New Roman" panose="02020603050405020304" pitchFamily="18" charset="0"/>
            </a:endParaRPr>
          </a:p>
          <a:p>
            <a:pPr algn="ctr"/>
            <a:endParaRPr lang="en-US" sz="3200" dirty="0">
              <a:latin typeface="Times New Roman" panose="02020603050405020304" pitchFamily="18" charset="0"/>
              <a:cs typeface="Times New Roman" panose="02020603050405020304" pitchFamily="18" charset="0"/>
            </a:endParaRPr>
          </a:p>
          <a:p>
            <a:pPr algn="ctr"/>
            <a:endParaRPr lang="en-US" sz="32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pPr algn="ctr"/>
            <a:r>
              <a:rPr lang="en-US">
                <a:sym typeface="+mn-ea"/>
              </a:rPr>
              <a:t>Facilitators</a:t>
            </a:r>
            <a:endParaRPr lang="en-US"/>
          </a:p>
        </p:txBody>
      </p:sp>
      <p:sp>
        <p:nvSpPr>
          <p:cNvPr id="3" name="Content Placeholder 2"/>
          <p:cNvSpPr>
            <a:spLocks noGrp="1"/>
          </p:cNvSpPr>
          <p:nvPr>
            <p:ph idx="1"/>
          </p:nvPr>
        </p:nvSpPr>
        <p:spPr>
          <a:xfrm>
            <a:off x="838200" y="1443355"/>
            <a:ext cx="11353800" cy="5415280"/>
          </a:xfrm>
        </p:spPr>
        <p:txBody>
          <a:bodyPr>
            <a:normAutofit lnSpcReduction="20000"/>
          </a:bodyPr>
          <a:p>
            <a:endParaRPr lang="en-US"/>
          </a:p>
          <a:p>
            <a:pPr marL="0" indent="457200">
              <a:buNone/>
            </a:pPr>
            <a:r>
              <a:rPr lang="en-US" b="1"/>
              <a:t>Planning and Managing Money</a:t>
            </a:r>
            <a:endParaRPr lang="en-US" b="1"/>
          </a:p>
          <a:p>
            <a:pPr marL="0" indent="457200">
              <a:buNone/>
            </a:pPr>
            <a:r>
              <a:rPr lang="en-US" b="1"/>
              <a:t>by </a:t>
            </a:r>
            <a:r>
              <a:rPr lang="en-US" b="1">
                <a:sym typeface="+mn-ea"/>
              </a:rPr>
              <a:t>Chukwuemeka Nzeih (digital bridge institute)</a:t>
            </a:r>
            <a:endParaRPr lang="en-US" b="1">
              <a:sym typeface="+mn-ea"/>
            </a:endParaRPr>
          </a:p>
          <a:p>
            <a:endParaRPr lang="en-US" b="1"/>
          </a:p>
          <a:p>
            <a:pPr marL="0" indent="457200">
              <a:buNone/>
            </a:pPr>
            <a:r>
              <a:rPr lang="en-US" b="1"/>
              <a:t>Money and Transaction</a:t>
            </a:r>
            <a:endParaRPr lang="en-US" b="1"/>
          </a:p>
          <a:p>
            <a:pPr marL="0" indent="457200">
              <a:buNone/>
            </a:pPr>
            <a:r>
              <a:rPr lang="en-US" b="1"/>
              <a:t>by </a:t>
            </a:r>
            <a:r>
              <a:rPr lang="en-US" b="1">
                <a:sym typeface="+mn-ea"/>
              </a:rPr>
              <a:t>Aisha Iya Abubakar (Xchange Box)</a:t>
            </a:r>
            <a:endParaRPr lang="en-US" b="1">
              <a:sym typeface="+mn-ea"/>
            </a:endParaRPr>
          </a:p>
          <a:p>
            <a:endParaRPr lang="en-US" b="1"/>
          </a:p>
          <a:p>
            <a:pPr marL="0" indent="457200">
              <a:buNone/>
            </a:pPr>
            <a:r>
              <a:rPr lang="en-US" b="1"/>
              <a:t>Mobile Payment Security, Error Resolution and Customer 	Protection</a:t>
            </a:r>
            <a:endParaRPr lang="en-US" b="1"/>
          </a:p>
          <a:p>
            <a:pPr marL="0" indent="457200">
              <a:buNone/>
            </a:pPr>
            <a:r>
              <a:rPr lang="en-US" b="1">
                <a:sym typeface="+mn-ea"/>
              </a:rPr>
              <a:t>Jimoh Ridwan Abiola (C.E.O </a:t>
            </a:r>
            <a:r>
              <a:rPr lang="en-US" b="1">
                <a:sym typeface="+mn-ea"/>
              </a:rPr>
              <a:t>Xchange Box</a:t>
            </a:r>
            <a:r>
              <a:rPr lang="en-US" b="1">
                <a:sym typeface="+mn-ea"/>
              </a:rPr>
              <a:t>)</a:t>
            </a:r>
            <a:endParaRPr lang="en-US" b="1"/>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838200" y="225287"/>
          <a:ext cx="10515600" cy="5951676"/>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2" name="Picture 1" descr="index 200"/>
          <p:cNvPicPr>
            <a:picLocks noChangeAspect="1"/>
          </p:cNvPicPr>
          <p:nvPr/>
        </p:nvPicPr>
        <p:blipFill>
          <a:blip r:embed="rId6"/>
          <a:stretch>
            <a:fillRect/>
          </a:stretch>
        </p:blipFill>
        <p:spPr>
          <a:xfrm>
            <a:off x="1117600" y="2852420"/>
            <a:ext cx="5845175" cy="115252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931724"/>
          </a:xfrm>
        </p:spPr>
        <p:txBody>
          <a:bodyPr/>
          <a:lstStyle/>
          <a:p>
            <a:r>
              <a:rPr lang="en-US" dirty="0">
                <a:latin typeface="Algerian" panose="04020705040A02060702" pitchFamily="82" charset="0"/>
              </a:rPr>
              <a:t>OBJECTIVES</a:t>
            </a:r>
            <a:endParaRPr lang="en-US" dirty="0">
              <a:latin typeface="Algerian" panose="04020705040A02060702" pitchFamily="82" charset="0"/>
            </a:endParaRPr>
          </a:p>
        </p:txBody>
      </p:sp>
      <p:sp>
        <p:nvSpPr>
          <p:cNvPr id="3" name="Subtitle 2"/>
          <p:cNvSpPr>
            <a:spLocks noGrp="1"/>
          </p:cNvSpPr>
          <p:nvPr>
            <p:ph type="subTitle" idx="1"/>
          </p:nvPr>
        </p:nvSpPr>
        <p:spPr>
          <a:xfrm>
            <a:off x="1524000" y="2078037"/>
            <a:ext cx="9144000" cy="3461371"/>
          </a:xfrm>
        </p:spPr>
        <p:txBody>
          <a:bodyPr>
            <a:normAutofit/>
          </a:bodyPr>
          <a:lstStyle/>
          <a:p>
            <a:pPr algn="l"/>
            <a:r>
              <a:rPr lang="en-US" dirty="0"/>
              <a:t>THE OBJECTIVES OF THIS STUDY IS TO:</a:t>
            </a:r>
            <a:endParaRPr lang="en-US" dirty="0"/>
          </a:p>
          <a:p>
            <a:pPr marL="514350" indent="-514350">
              <a:buFont typeface="+mj-lt"/>
              <a:buAutoNum type="romanLcPeriod"/>
            </a:pPr>
            <a:r>
              <a:rPr lang="en-US" dirty="0"/>
              <a:t>INVESTIGATE HOW AGENCY BANKING CAN INCREASE FINANCIAL INCLUSION IN URBAN-RURAL AREAS OF NIGERIA.</a:t>
            </a:r>
            <a:endParaRPr lang="en-US" dirty="0"/>
          </a:p>
          <a:p>
            <a:pPr marL="514350" indent="-514350">
              <a:buFont typeface="+mj-lt"/>
              <a:buAutoNum type="romanLcPeriod"/>
            </a:pPr>
            <a:r>
              <a:rPr lang="en-US" dirty="0"/>
              <a:t>IMPROVE TRUST BETWEEN FINANCIAL SERVICE PROVIDERS AND ETHNIC WOMEN IN THESE AREAS.</a:t>
            </a:r>
            <a:endParaRPr lang="en-US" dirty="0"/>
          </a:p>
          <a:p>
            <a:pPr marL="514350" indent="-514350">
              <a:buFont typeface="+mj-lt"/>
              <a:buAutoNum type="romanLcPeriod"/>
            </a:pPr>
            <a:r>
              <a:rPr lang="en-US" dirty="0"/>
              <a:t>ENHANCE FINANCIAL LITERACY IN URBAN-RURAL AREAS OF NIGERIA  </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a:latin typeface="Algerian" panose="04020705040A02060702" pitchFamily="82" charset="0"/>
              </a:rPr>
              <a:t>METHODOLOGY</a:t>
            </a:r>
            <a:endParaRPr lang="en-US" dirty="0">
              <a:latin typeface="Algerian" panose="04020705040A02060702" pitchFamily="82" charset="0"/>
            </a:endParaRPr>
          </a:p>
        </p:txBody>
      </p:sp>
      <p:sp>
        <p:nvSpPr>
          <p:cNvPr id="3" name="Content Placeholder 2"/>
          <p:cNvSpPr>
            <a:spLocks noGrp="1"/>
          </p:cNvSpPr>
          <p:nvPr>
            <p:ph idx="1"/>
          </p:nvPr>
        </p:nvSpPr>
        <p:spPr/>
        <p:txBody>
          <a:bodyPr/>
          <a:lstStyle/>
          <a:p>
            <a:r>
              <a:rPr lang="en-US" dirty="0"/>
              <a:t>THE QUESTIONNAIRE  WAS THE INSTRUMENT EMPLOYED FOR THE COLLECTION OF DATA IN THIS RESEARCH. </a:t>
            </a:r>
            <a:endParaRPr lang="en-US" dirty="0"/>
          </a:p>
          <a:p>
            <a:endParaRPr lang="en-US" dirty="0"/>
          </a:p>
          <a:p>
            <a:r>
              <a:rPr lang="en-US" dirty="0"/>
              <a:t>LOCATION: THE SIX STATES OF THE SOUTH-SOUTH REGION OF NIGERIA</a:t>
            </a:r>
            <a:endParaRPr lang="en-US" dirty="0"/>
          </a:p>
          <a:p>
            <a:pPr marL="0" indent="0">
              <a:buNone/>
            </a:pPr>
            <a:endParaRPr lang="en-US" dirty="0"/>
          </a:p>
          <a:p>
            <a:r>
              <a:rPr lang="en-US" dirty="0"/>
              <a:t>SAMPLE SIZE: 600 (100 PER STATE)</a:t>
            </a:r>
            <a:endParaRPr lang="en-US" dirty="0"/>
          </a:p>
          <a:p>
            <a:pPr marL="0" indent="0">
              <a:buNone/>
            </a:pP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989" y="1"/>
            <a:ext cx="8006937" cy="374077"/>
          </a:xfrm>
          <a:prstGeom prst="rect">
            <a:avLst/>
          </a:prstGeom>
          <a:noFill/>
        </p:spPr>
        <p:txBody>
          <a:bodyPr wrap="square">
            <a:spAutoFit/>
          </a:bodyPr>
          <a:lstStyle/>
          <a:p>
            <a:pPr marL="0" marR="0" algn="ctr">
              <a:lnSpc>
                <a:spcPct val="107000"/>
              </a:lnSpc>
              <a:spcBef>
                <a:spcPts val="0"/>
              </a:spcBef>
              <a:spcAft>
                <a:spcPts val="8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RESULTS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Chart 6"/>
          <p:cNvGraphicFramePr/>
          <p:nvPr/>
        </p:nvGraphicFramePr>
        <p:xfrm>
          <a:off x="546266" y="581892"/>
          <a:ext cx="9929012" cy="5397586"/>
        </p:xfrm>
        <a:graphic>
          <a:graphicData uri="http://schemas.openxmlformats.org/drawingml/2006/chart">
            <c:chart xmlns:c="http://schemas.openxmlformats.org/drawingml/2006/chart" xmlns:r="http://schemas.openxmlformats.org/officeDocument/2006/relationships" r:id="rId1"/>
          </a:graphicData>
        </a:graphic>
      </p:graphicFrame>
      <p:sp>
        <p:nvSpPr>
          <p:cNvPr id="9" name="TextBox 8"/>
          <p:cNvSpPr txBox="1"/>
          <p:nvPr/>
        </p:nvSpPr>
        <p:spPr>
          <a:xfrm>
            <a:off x="3049170" y="6187292"/>
            <a:ext cx="6643470" cy="1051570"/>
          </a:xfrm>
          <a:prstGeom prst="rect">
            <a:avLst/>
          </a:prstGeom>
          <a:noFill/>
        </p:spPr>
        <p:txBody>
          <a:bodyPr wrap="square">
            <a:spAutoFit/>
          </a:bodyPr>
          <a:lstStyle/>
          <a:p>
            <a:pPr marL="0" marR="0" algn="ctr">
              <a:spcBef>
                <a:spcPts val="0"/>
              </a:spcBef>
              <a:spcAft>
                <a:spcPts val="1000"/>
              </a:spcAft>
            </a:pPr>
            <a:r>
              <a:rPr lang="en-US" sz="1800" b="1"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Figure 1:Age Group of Respondents</a:t>
            </a:r>
            <a:endParaRPr lang="en-US" sz="18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p>
            <a:br>
              <a:rPr lang="en-US" sz="1800" b="1" i="1" dirty="0">
                <a:solidFill>
                  <a:srgbClr val="44546A"/>
                </a:solidFill>
                <a:effectLst/>
                <a:latin typeface="Times New Roman" panose="02020603050405020304" pitchFamily="18" charset="0"/>
                <a:ea typeface="Calibri" panose="020F0502020204030204" pitchFamily="34" charset="0"/>
              </a:rPr>
            </a:b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0" y="1"/>
          <a:ext cx="12192000" cy="6291262"/>
        </p:xfrm>
        <a:graphic>
          <a:graphicData uri="http://schemas.openxmlformats.org/drawingml/2006/chart">
            <c:chart xmlns:c="http://schemas.openxmlformats.org/drawingml/2006/chart" xmlns:r="http://schemas.openxmlformats.org/officeDocument/2006/relationships" r:id="rId1"/>
          </a:graphicData>
        </a:graphic>
      </p:graphicFrame>
      <p:sp>
        <p:nvSpPr>
          <p:cNvPr id="4" name="TextBox 3"/>
          <p:cNvSpPr txBox="1"/>
          <p:nvPr/>
        </p:nvSpPr>
        <p:spPr>
          <a:xfrm>
            <a:off x="3468914" y="5968096"/>
            <a:ext cx="6096000" cy="646331"/>
          </a:xfrm>
          <a:prstGeom prst="rect">
            <a:avLst/>
          </a:prstGeom>
          <a:noFill/>
        </p:spPr>
        <p:txBody>
          <a:bodyPr wrap="square">
            <a:spAutoFit/>
          </a:bodyPr>
          <a:lstStyle/>
          <a:p>
            <a:endParaRPr lang="en-US" dirty="0"/>
          </a:p>
          <a:p>
            <a:r>
              <a:rPr lang="en-US" dirty="0"/>
              <a:t>Figure 6:  Adoption and Utilization of Mobile Banking Services</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1"/>
            <a:ext cx="12192000" cy="6400800"/>
          </a:xfrm>
          <a:prstGeom prst="rect">
            <a:avLst/>
          </a:prstGeom>
        </p:spPr>
      </p:pic>
      <p:sp>
        <p:nvSpPr>
          <p:cNvPr id="4" name="TextBox 3"/>
          <p:cNvSpPr txBox="1"/>
          <p:nvPr/>
        </p:nvSpPr>
        <p:spPr>
          <a:xfrm>
            <a:off x="2991853" y="6400801"/>
            <a:ext cx="6208294" cy="369332"/>
          </a:xfrm>
          <a:prstGeom prst="rect">
            <a:avLst/>
          </a:prstGeom>
          <a:noFill/>
        </p:spPr>
        <p:txBody>
          <a:bodyPr wrap="square">
            <a:spAutoFit/>
          </a:bodyPr>
          <a:lstStyle/>
          <a:p>
            <a:r>
              <a:rPr lang="en-US" dirty="0"/>
              <a:t>Figure 7: Factors Responsible for not operating a Bank Account</a:t>
            </a:r>
            <a:endParaRPr lang="en-US" dirty="0"/>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4067</Words>
  <Application>WPS Presentation</Application>
  <PresentationFormat>Widescreen</PresentationFormat>
  <Paragraphs>150</Paragraphs>
  <Slides>41</Slides>
  <Notes>0</Notes>
  <HiddenSlides>0</HiddenSlides>
  <MMClips>0</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41</vt:i4>
      </vt:variant>
    </vt:vector>
  </HeadingPairs>
  <TitlesOfParts>
    <vt:vector size="59" baseType="lpstr">
      <vt:lpstr>Arial</vt:lpstr>
      <vt:lpstr>SimSun</vt:lpstr>
      <vt:lpstr>Wingdings</vt:lpstr>
      <vt:lpstr>Algerian</vt:lpstr>
      <vt:lpstr>Arial Black</vt:lpstr>
      <vt:lpstr>Times New Roman</vt:lpstr>
      <vt:lpstr>Calibri</vt:lpstr>
      <vt:lpstr>Microsoft YaHei</vt:lpstr>
      <vt:lpstr>Arial Unicode MS</vt:lpstr>
      <vt:lpstr>Calibri Light</vt:lpstr>
      <vt:lpstr>Calibri</vt:lpstr>
      <vt:lpstr>Times New Roman</vt:lpstr>
      <vt:lpstr>Bookman Old Style</vt:lpstr>
      <vt:lpstr>Arial Unicode MS</vt:lpstr>
      <vt:lpstr>Wingdings</vt:lpstr>
      <vt:lpstr>Symbol</vt:lpstr>
      <vt:lpstr>Office Theme</vt:lpstr>
      <vt:lpstr>1_Office Theme</vt:lpstr>
      <vt:lpstr>HIGHLIGHTS OF THE STUDY CONDUCTED ON ENHANCING ACCESS TO DIGITAL FINANCIAL PAYMENT SERVICES FOR WOMEN AND MINORITY GROUPS IN URBAM-RURAL AREAS IN NIGERIA </vt:lpstr>
      <vt:lpstr>PowerPoint 演示文稿</vt:lpstr>
      <vt:lpstr>PowerPoint 演示文稿</vt:lpstr>
      <vt:lpstr>PowerPoint 演示文稿</vt:lpstr>
      <vt:lpstr>OBJECTIVES</vt:lpstr>
      <vt:lpstr>			METHODOLOGY</vt:lpstr>
      <vt:lpstr>PowerPoint 演示文稿</vt:lpstr>
      <vt:lpstr>PowerPoint 演示文稿</vt:lpstr>
      <vt:lpstr>PowerPoint 演示文稿</vt:lpstr>
      <vt:lpstr>KEY RESULTS</vt:lpstr>
      <vt:lpstr>			KEY FINDINGS</vt:lpstr>
      <vt:lpstr>PowerPoint 演示文稿</vt:lpstr>
      <vt:lpstr>  ACKNOWLEGEMENT I sincerely appreciate the unquantifiable support received from the Vice Chancellor, Prof. Lawrence Ikechukwu Ezemonye; PhD,FAS   Special thanks also goes to;  Prof. Deborah. O. Odejimi Prof. R. Adeghe Dr. O. Erutaye    </vt:lpstr>
      <vt:lpstr>PowerPoint 演示文稿</vt:lpstr>
      <vt:lpstr>PowerPoint 演示文稿</vt:lpstr>
      <vt:lpstr>PowerPoint 演示文稿</vt:lpstr>
      <vt:lpstr>PowerPoint 演示文稿</vt:lpstr>
      <vt:lpstr>BENIN WORKSHOP I -TRAINING ON DIGITAL &amp; FINANCIAL LITERACY</vt:lpstr>
      <vt:lpstr>BENIN WORKSHOP I -TRAINING ON DIGITAL &amp; FINANCIAL LITERACY</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OF REPORT ON HIGHLIGHT OF THE STUDY</dc:title>
  <dc:creator>HP</dc:creator>
  <cp:lastModifiedBy>Patience Ozor</cp:lastModifiedBy>
  <cp:revision>50</cp:revision>
  <dcterms:created xsi:type="dcterms:W3CDTF">2021-12-16T16:22:00Z</dcterms:created>
  <dcterms:modified xsi:type="dcterms:W3CDTF">2024-07-11T06:18:14Z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9ABA8E90F2B243ACBFF3A6A8076ABFA0_13</vt:lpwstr>
  </property>
  <property fmtid="{D5CDD505-2E9C-101B-9397-08002B2CF9AE}" pid="3" name="KSOProductBuildVer">
    <vt:lpwstr>1033-12.2.0.17119</vt:lpwstr>
  </property>
</Properties>
</file>